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5143500" type="screen16x9"/>
  <p:notesSz cx="6858000" cy="9144000"/>
  <p:embeddedFontLst>
    <p:embeddedFont>
      <p:font typeface="Proxima Nova" panose="020B0604020202020204" charset="0"/>
      <p:regular r:id="rId39"/>
      <p:bold r:id="rId40"/>
      <p:italic r:id="rId41"/>
      <p:bold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gImuP1zLlq+iS7HhKkVe5rndfn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628BF4-9092-4AE4-8A91-0AAF01E3CDD0}">
  <a:tblStyle styleId="{50628BF4-9092-4AE4-8A91-0AAF01E3CDD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2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fntdata"/><Relationship Id="rId51"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4.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5" name="Google Shape;16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0" name="Google Shape;21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6" name="Google Shape;216;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240b658e2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2" name="Google Shape;222;g1240b658e2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1262c67faee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g1262c67faee_0_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27e8fc986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4" name="Google Shape;234;g127e8fc986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0" name="Google Shape;26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6" name="Google Shape;26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3" name="Google Shape;27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0" name="Google Shape;280;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7" name="Google Shape;287;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3" name="Google Shape;293;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0" name="Google Shape;300;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6" name="Google Shape;306;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1262c67faee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3" name="Google Shape;313;g1262c67faee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127e8fc986c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9" name="Google Shape;319;g127e8fc986c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127e8fc986c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6" name="Google Shape;326;g127e8fc986c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3" name="Google Shape;33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127e8fc986c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1" name="Google Shape;341;g127e8fc986c_0_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127e8fc986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8" name="Google Shape;348;g127e8fc986c_0_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127e8fc986c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5" name="Google Shape;355;g127e8fc986c_0_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7e8fc986c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3" name="Google Shape;363;g127e8fc986c_0_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1" name="Google Shape;371;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127e8fc986c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9" name="Google Shape;379;g127e8fc986c_0_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127e8fc986c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6" name="Google Shape;386;g127e8fc986c_0_8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 name="Google Shape;12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ctrTitle"/>
          </p:nvPr>
        </p:nvSpPr>
        <p:spPr>
          <a:xfrm>
            <a:off x="510450" y="1257300"/>
            <a:ext cx="8123100" cy="1588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11" name="Google Shape;11;p26"/>
          <p:cNvSpPr txBox="1">
            <a:spLocks noGrp="1"/>
          </p:cNvSpPr>
          <p:nvPr>
            <p:ph type="subTitle" idx="1"/>
          </p:nvPr>
        </p:nvSpPr>
        <p:spPr>
          <a:xfrm>
            <a:off x="510450" y="3182313"/>
            <a:ext cx="8123100" cy="6300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2400"/>
              <a:buNone/>
              <a:defRPr sz="24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2" name="Google Shape;12;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35"/>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35"/>
          <p:cNvSpPr txBox="1">
            <a:spLocks noGrp="1"/>
          </p:cNvSpPr>
          <p:nvPr>
            <p:ph type="title" hasCustomPrompt="1"/>
          </p:nvPr>
        </p:nvSpPr>
        <p:spPr>
          <a:xfrm>
            <a:off x="311700" y="991475"/>
            <a:ext cx="8520600" cy="1917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0"/>
              <a:buNone/>
              <a:defRPr sz="14000" b="1"/>
            </a:lvl1pPr>
            <a:lvl2pPr lvl="1" algn="ctr">
              <a:lnSpc>
                <a:spcPct val="100000"/>
              </a:lnSpc>
              <a:spcBef>
                <a:spcPts val="0"/>
              </a:spcBef>
              <a:spcAft>
                <a:spcPts val="0"/>
              </a:spcAft>
              <a:buSzPts val="14000"/>
              <a:buNone/>
              <a:defRPr sz="14000" b="1"/>
            </a:lvl2pPr>
            <a:lvl3pPr lvl="2" algn="ctr">
              <a:lnSpc>
                <a:spcPct val="100000"/>
              </a:lnSpc>
              <a:spcBef>
                <a:spcPts val="0"/>
              </a:spcBef>
              <a:spcAft>
                <a:spcPts val="0"/>
              </a:spcAft>
              <a:buSzPts val="14000"/>
              <a:buNone/>
              <a:defRPr sz="14000" b="1"/>
            </a:lvl3pPr>
            <a:lvl4pPr lvl="3" algn="ctr">
              <a:lnSpc>
                <a:spcPct val="100000"/>
              </a:lnSpc>
              <a:spcBef>
                <a:spcPts val="0"/>
              </a:spcBef>
              <a:spcAft>
                <a:spcPts val="0"/>
              </a:spcAft>
              <a:buSzPts val="14000"/>
              <a:buNone/>
              <a:defRPr sz="14000" b="1"/>
            </a:lvl4pPr>
            <a:lvl5pPr lvl="4" algn="ctr">
              <a:lnSpc>
                <a:spcPct val="100000"/>
              </a:lnSpc>
              <a:spcBef>
                <a:spcPts val="0"/>
              </a:spcBef>
              <a:spcAft>
                <a:spcPts val="0"/>
              </a:spcAft>
              <a:buSzPts val="14000"/>
              <a:buNone/>
              <a:defRPr sz="14000" b="1"/>
            </a:lvl5pPr>
            <a:lvl6pPr lvl="5" algn="ctr">
              <a:lnSpc>
                <a:spcPct val="100000"/>
              </a:lnSpc>
              <a:spcBef>
                <a:spcPts val="0"/>
              </a:spcBef>
              <a:spcAft>
                <a:spcPts val="0"/>
              </a:spcAft>
              <a:buSzPts val="14000"/>
              <a:buNone/>
              <a:defRPr sz="14000" b="1"/>
            </a:lvl6pPr>
            <a:lvl7pPr lvl="6" algn="ctr">
              <a:lnSpc>
                <a:spcPct val="100000"/>
              </a:lnSpc>
              <a:spcBef>
                <a:spcPts val="0"/>
              </a:spcBef>
              <a:spcAft>
                <a:spcPts val="0"/>
              </a:spcAft>
              <a:buSzPts val="14000"/>
              <a:buNone/>
              <a:defRPr sz="14000" b="1"/>
            </a:lvl7pPr>
            <a:lvl8pPr lvl="7" algn="ctr">
              <a:lnSpc>
                <a:spcPct val="100000"/>
              </a:lnSpc>
              <a:spcBef>
                <a:spcPts val="0"/>
              </a:spcBef>
              <a:spcAft>
                <a:spcPts val="0"/>
              </a:spcAft>
              <a:buSzPts val="14000"/>
              <a:buNone/>
              <a:defRPr sz="14000" b="1"/>
            </a:lvl8pPr>
            <a:lvl9pPr lvl="8" algn="ctr">
              <a:lnSpc>
                <a:spcPct val="100000"/>
              </a:lnSpc>
              <a:spcBef>
                <a:spcPts val="0"/>
              </a:spcBef>
              <a:spcAft>
                <a:spcPts val="0"/>
              </a:spcAft>
              <a:buSzPts val="14000"/>
              <a:buNone/>
              <a:defRPr sz="14000" b="1"/>
            </a:lvl9pPr>
          </a:lstStyle>
          <a:p>
            <a:r>
              <a:t>xx%</a:t>
            </a:r>
          </a:p>
        </p:txBody>
      </p:sp>
      <p:sp>
        <p:nvSpPr>
          <p:cNvPr id="50" name="Google Shape;50;p35"/>
          <p:cNvSpPr txBox="1">
            <a:spLocks noGrp="1"/>
          </p:cNvSpPr>
          <p:nvPr>
            <p:ph type="body" idx="1"/>
          </p:nvPr>
        </p:nvSpPr>
        <p:spPr>
          <a:xfrm>
            <a:off x="311700" y="3071300"/>
            <a:ext cx="8520600" cy="901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51" name="Google Shape;51;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27"/>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6" name="Google Shape;16;p2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7" name="Google Shape;17;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
        <p:cNvGrpSpPr/>
        <p:nvPr/>
      </p:nvGrpSpPr>
      <p:grpSpPr>
        <a:xfrm>
          <a:off x="0" y="0"/>
          <a:ext cx="0" cy="0"/>
          <a:chOff x="0" y="0"/>
          <a:chExt cx="0" cy="0"/>
        </a:xfrm>
      </p:grpSpPr>
      <p:sp>
        <p:nvSpPr>
          <p:cNvPr id="19" name="Google Shape;19;p28"/>
          <p:cNvSpPr txBox="1">
            <a:spLocks noGrp="1"/>
          </p:cNvSpPr>
          <p:nvPr>
            <p:ph type="title"/>
          </p:nvPr>
        </p:nvSpPr>
        <p:spPr>
          <a:xfrm>
            <a:off x="510450" y="2057400"/>
            <a:ext cx="8123100" cy="778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20" name="Google Shape;20;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cxnSp>
        <p:nvCxnSpPr>
          <p:cNvPr id="21" name="Google Shape;21;p28"/>
          <p:cNvCxnSpPr/>
          <p:nvPr/>
        </p:nvCxnSpPr>
        <p:spPr>
          <a:xfrm>
            <a:off x="0" y="3812325"/>
            <a:ext cx="9144000" cy="0"/>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4" name="Google Shape;24;p2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5" name="Google Shape;25;p2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6" name="Google Shape;26;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9" name="Google Shape;29;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3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3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3" name="Google Shape;33;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4"/>
        <p:cNvGrpSpPr/>
        <p:nvPr/>
      </p:nvGrpSpPr>
      <p:grpSpPr>
        <a:xfrm>
          <a:off x="0" y="0"/>
          <a:ext cx="0" cy="0"/>
          <a:chOff x="0" y="0"/>
          <a:chExt cx="0" cy="0"/>
        </a:xfrm>
      </p:grpSpPr>
      <p:sp>
        <p:nvSpPr>
          <p:cNvPr id="35" name="Google Shape;35;p32"/>
          <p:cNvSpPr txBox="1">
            <a:spLocks noGrp="1"/>
          </p:cNvSpPr>
          <p:nvPr>
            <p:ph type="title"/>
          </p:nvPr>
        </p:nvSpPr>
        <p:spPr>
          <a:xfrm>
            <a:off x="490250" y="526350"/>
            <a:ext cx="57975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6" name="Google Shape;36;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33"/>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39" name="Google Shape;39;p33"/>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0" name="Google Shape;40;p33"/>
          <p:cNvSpPr txBox="1">
            <a:spLocks noGrp="1"/>
          </p:cNvSpPr>
          <p:nvPr>
            <p:ph type="title"/>
          </p:nvPr>
        </p:nvSpPr>
        <p:spPr>
          <a:xfrm>
            <a:off x="265500" y="1205825"/>
            <a:ext cx="4045200" cy="1509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1" name="Google Shape;41;p33"/>
          <p:cNvSpPr txBox="1">
            <a:spLocks noGrp="1"/>
          </p:cNvSpPr>
          <p:nvPr>
            <p:ph type="subTitle" idx="1"/>
          </p:nvPr>
        </p:nvSpPr>
        <p:spPr>
          <a:xfrm>
            <a:off x="265500" y="2769001"/>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33"/>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43" name="Google Shape;43;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34"/>
          <p:cNvSpPr txBox="1">
            <a:spLocks noGrp="1"/>
          </p:cNvSpPr>
          <p:nvPr>
            <p:ph type="body" idx="1"/>
          </p:nvPr>
        </p:nvSpPr>
        <p:spPr>
          <a:xfrm>
            <a:off x="311700" y="423682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2100"/>
              <a:buNone/>
              <a:defRPr sz="2100"/>
            </a:lvl1pPr>
          </a:lstStyle>
          <a:p>
            <a:endParaRPr/>
          </a:p>
        </p:txBody>
      </p:sp>
      <p:sp>
        <p:nvSpPr>
          <p:cNvPr id="46" name="Google Shape;46;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1pPr>
            <a:lvl2pPr marR="0" lvl="1"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2pPr>
            <a:lvl3pPr marR="0" lvl="2"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3pPr>
            <a:lvl4pPr marR="0" lvl="3"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4pPr>
            <a:lvl5pPr marR="0" lvl="4"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5pPr>
            <a:lvl6pPr marR="0" lvl="5"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6pPr>
            <a:lvl7pPr marR="0" lvl="6"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7pPr>
            <a:lvl8pPr marR="0" lvl="7"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8pPr>
            <a:lvl9pPr marR="0" lvl="8" algn="l" rtl="0">
              <a:lnSpc>
                <a:spcPct val="100000"/>
              </a:lnSpc>
              <a:spcBef>
                <a:spcPts val="0"/>
              </a:spcBef>
              <a:spcAft>
                <a:spcPts val="0"/>
              </a:spcAft>
              <a:buClr>
                <a:schemeClr val="dk1"/>
              </a:buClr>
              <a:buSzPts val="2800"/>
              <a:buFont typeface="Proxima Nova"/>
              <a:buNone/>
              <a:defRPr sz="2800" b="0" i="0" u="none" strike="noStrike" cap="none">
                <a:solidFill>
                  <a:schemeClr val="dk1"/>
                </a:solidFill>
                <a:latin typeface="Proxima Nova"/>
                <a:ea typeface="Proxima Nova"/>
                <a:cs typeface="Proxima Nova"/>
                <a:sym typeface="Proxima Nova"/>
              </a:defRPr>
            </a:lvl9pPr>
          </a:lstStyle>
          <a:p>
            <a:endParaRPr/>
          </a:p>
        </p:txBody>
      </p:sp>
      <p:sp>
        <p:nvSpPr>
          <p:cNvPr id="7" name="Google Shape;7;p2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accent3"/>
              </a:buClr>
              <a:buSzPts val="1800"/>
              <a:buFont typeface="Proxima Nova"/>
              <a:buChar char="●"/>
              <a:defRPr sz="1800" b="0" i="0" u="none" strike="noStrike" cap="none">
                <a:solidFill>
                  <a:schemeClr val="accent3"/>
                </a:solidFill>
                <a:latin typeface="Proxima Nova"/>
                <a:ea typeface="Proxima Nova"/>
                <a:cs typeface="Proxima Nova"/>
                <a:sym typeface="Proxima Nova"/>
              </a:defRPr>
            </a:lvl1pPr>
            <a:lvl2pPr marL="914400" marR="0" lvl="1"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2pPr>
            <a:lvl3pPr marL="1371600" marR="0" lvl="2"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3pPr>
            <a:lvl4pPr marL="1828800" marR="0" lvl="3"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4pPr>
            <a:lvl5pPr marL="2286000" marR="0" lvl="4"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5pPr>
            <a:lvl6pPr marL="2743200" marR="0" lvl="5"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6pPr>
            <a:lvl7pPr marL="3200400" marR="0" lvl="6"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7pPr>
            <a:lvl8pPr marL="3657600" marR="0" lvl="7" indent="-317500" algn="l" rtl="0">
              <a:lnSpc>
                <a:spcPct val="115000"/>
              </a:lnSpc>
              <a:spcBef>
                <a:spcPts val="1600"/>
              </a:spcBef>
              <a:spcAft>
                <a:spcPts val="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8pPr>
            <a:lvl9pPr marL="4114800" marR="0" lvl="8" indent="-317500" algn="l" rtl="0">
              <a:lnSpc>
                <a:spcPct val="115000"/>
              </a:lnSpc>
              <a:spcBef>
                <a:spcPts val="1600"/>
              </a:spcBef>
              <a:spcAft>
                <a:spcPts val="1600"/>
              </a:spcAft>
              <a:buClr>
                <a:schemeClr val="accent3"/>
              </a:buClr>
              <a:buSzPts val="1400"/>
              <a:buFont typeface="Proxima Nova"/>
              <a:buChar char="■"/>
              <a:defRPr sz="1400" b="0" i="0" u="none" strike="noStrike" cap="none">
                <a:solidFill>
                  <a:schemeClr val="accent3"/>
                </a:solidFill>
                <a:latin typeface="Proxima Nova"/>
                <a:ea typeface="Proxima Nova"/>
                <a:cs typeface="Proxima Nova"/>
                <a:sym typeface="Proxima Nova"/>
              </a:defRPr>
            </a:lvl9pPr>
          </a:lstStyle>
          <a:p>
            <a:endParaRPr/>
          </a:p>
        </p:txBody>
      </p:sp>
      <p:sp>
        <p:nvSpPr>
          <p:cNvPr id="8" name="Google Shape;8;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ready.gov" TargetMode="External"/><Relationship Id="rId7" Type="http://schemas.openxmlformats.org/officeDocument/2006/relationships/hyperlink" Target="http://savethechildren.org/us/what-we-do/us-programs/disaster-relief-in-america"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redcross.org/get-help/how-to-prepare-for-emergencies.html" TargetMode="External"/><Relationship Id="rId5" Type="http://schemas.openxmlformats.org/officeDocument/2006/relationships/hyperlink" Target="http://fema.gov" TargetMode="External"/><Relationship Id="rId4" Type="http://schemas.openxmlformats.org/officeDocument/2006/relationships/hyperlink" Target="http://emergency.cdc.gov"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7"/>
        <p:cNvGrpSpPr/>
        <p:nvPr/>
      </p:nvGrpSpPr>
      <p:grpSpPr>
        <a:xfrm>
          <a:off x="0" y="0"/>
          <a:ext cx="0" cy="0"/>
          <a:chOff x="0" y="0"/>
          <a:chExt cx="0" cy="0"/>
        </a:xfrm>
      </p:grpSpPr>
      <p:sp>
        <p:nvSpPr>
          <p:cNvPr id="58" name="Google Shape;58;p1"/>
          <p:cNvSpPr txBox="1">
            <a:spLocks noGrp="1"/>
          </p:cNvSpPr>
          <p:nvPr>
            <p:ph type="ctrTitle"/>
          </p:nvPr>
        </p:nvSpPr>
        <p:spPr>
          <a:xfrm>
            <a:off x="347950" y="484825"/>
            <a:ext cx="5867100" cy="2453100"/>
          </a:xfrm>
          <a:prstGeom prst="rect">
            <a:avLst/>
          </a:prstGeom>
          <a:noFill/>
          <a:ln>
            <a:noFill/>
          </a:ln>
        </p:spPr>
        <p:txBody>
          <a:bodyPr spcFirstLastPara="1" wrap="square" lIns="0" tIns="0" rIns="0" bIns="0" anchor="t" anchorCtr="0">
            <a:noAutofit/>
          </a:bodyPr>
          <a:lstStyle/>
          <a:p>
            <a:pPr marL="0" lvl="0" indent="0" algn="l" rtl="0">
              <a:lnSpc>
                <a:spcPct val="80000"/>
              </a:lnSpc>
              <a:spcBef>
                <a:spcPts val="0"/>
              </a:spcBef>
              <a:spcAft>
                <a:spcPts val="0"/>
              </a:spcAft>
              <a:buSzPts val="4800"/>
              <a:buNone/>
            </a:pPr>
            <a:r>
              <a:rPr lang="en" sz="6500" b="1"/>
              <a:t>Emergency</a:t>
            </a:r>
            <a:br>
              <a:rPr lang="en" sz="6500" b="1"/>
            </a:br>
            <a:r>
              <a:rPr lang="en" sz="6500" b="1"/>
              <a:t>Preparedness</a:t>
            </a:r>
            <a:br>
              <a:rPr lang="en" sz="6500" b="1"/>
            </a:br>
            <a:r>
              <a:rPr lang="en" sz="6500" b="1"/>
              <a:t>Plan</a:t>
            </a:r>
            <a:endParaRPr sz="6500" b="1"/>
          </a:p>
        </p:txBody>
      </p:sp>
      <p:sp>
        <p:nvSpPr>
          <p:cNvPr id="59" name="Google Shape;59;p1"/>
          <p:cNvSpPr txBox="1">
            <a:spLocks noGrp="1"/>
          </p:cNvSpPr>
          <p:nvPr>
            <p:ph type="subTitle" idx="1"/>
          </p:nvPr>
        </p:nvSpPr>
        <p:spPr>
          <a:xfrm>
            <a:off x="347950" y="3608000"/>
            <a:ext cx="3943200" cy="630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400"/>
              <a:buNone/>
            </a:pPr>
            <a:r>
              <a:rPr lang="en" sz="1400" b="1"/>
              <a:t>STAKE:</a:t>
            </a:r>
            <a:r>
              <a:rPr lang="en" sz="1400"/>
              <a:t> ST. CLOUD MINNESOTA STAKE</a:t>
            </a:r>
            <a:br>
              <a:rPr lang="en" sz="1400"/>
            </a:br>
            <a:r>
              <a:rPr lang="en" sz="1400" b="1"/>
              <a:t>WARD: </a:t>
            </a:r>
            <a:r>
              <a:rPr lang="en" sz="1400">
                <a:solidFill>
                  <a:schemeClr val="lt2"/>
                </a:solidFill>
              </a:rPr>
              <a:t>[add ward name]</a:t>
            </a:r>
            <a:br>
              <a:rPr lang="en" sz="1400">
                <a:solidFill>
                  <a:schemeClr val="lt2"/>
                </a:solidFill>
              </a:rPr>
            </a:br>
            <a:endParaRPr sz="1400">
              <a:solidFill>
                <a:schemeClr val="lt2"/>
              </a:solidFill>
            </a:endParaRPr>
          </a:p>
          <a:p>
            <a:pPr marL="0" lvl="0" indent="0" algn="l" rtl="0">
              <a:lnSpc>
                <a:spcPct val="100000"/>
              </a:lnSpc>
              <a:spcBef>
                <a:spcPts val="0"/>
              </a:spcBef>
              <a:spcAft>
                <a:spcPts val="0"/>
              </a:spcAft>
              <a:buSzPts val="2400"/>
              <a:buNone/>
            </a:pPr>
            <a:r>
              <a:rPr lang="en" sz="1400" b="1"/>
              <a:t>MAIN CONTACT:</a:t>
            </a:r>
            <a:r>
              <a:rPr lang="en" sz="1400"/>
              <a:t> </a:t>
            </a:r>
            <a:r>
              <a:rPr lang="en" sz="1400">
                <a:solidFill>
                  <a:schemeClr val="lt2"/>
                </a:solidFill>
              </a:rPr>
              <a:t>[add name here]</a:t>
            </a:r>
            <a:endParaRPr sz="1400">
              <a:solidFill>
                <a:schemeClr val="lt2"/>
              </a:solidFill>
            </a:endParaRPr>
          </a:p>
          <a:p>
            <a:pPr marL="0" lvl="0" indent="0" algn="l" rtl="0">
              <a:lnSpc>
                <a:spcPct val="100000"/>
              </a:lnSpc>
              <a:spcBef>
                <a:spcPts val="0"/>
              </a:spcBef>
              <a:spcAft>
                <a:spcPts val="0"/>
              </a:spcAft>
              <a:buSzPts val="2400"/>
              <a:buNone/>
            </a:pPr>
            <a:r>
              <a:rPr lang="en" sz="1400" b="1"/>
              <a:t>DATE PREPARED:</a:t>
            </a:r>
            <a:r>
              <a:rPr lang="en" sz="1400"/>
              <a:t> </a:t>
            </a:r>
            <a:r>
              <a:rPr lang="en" sz="1400">
                <a:solidFill>
                  <a:schemeClr val="lt2"/>
                </a:solidFill>
              </a:rPr>
              <a:t>[add name here]</a:t>
            </a:r>
            <a:endParaRPr sz="1400">
              <a:solidFill>
                <a:schemeClr val="lt2"/>
              </a:solidFill>
            </a:endParaRPr>
          </a:p>
          <a:p>
            <a:pPr marL="0" lvl="0" indent="0" algn="l" rtl="0">
              <a:lnSpc>
                <a:spcPct val="100000"/>
              </a:lnSpc>
              <a:spcBef>
                <a:spcPts val="0"/>
              </a:spcBef>
              <a:spcAft>
                <a:spcPts val="0"/>
              </a:spcAft>
              <a:buSzPts val="2400"/>
              <a:buNone/>
            </a:pPr>
            <a:endParaRPr sz="1400"/>
          </a:p>
        </p:txBody>
      </p:sp>
      <p:cxnSp>
        <p:nvCxnSpPr>
          <p:cNvPr id="60" name="Google Shape;60;p1"/>
          <p:cNvCxnSpPr/>
          <p:nvPr/>
        </p:nvCxnSpPr>
        <p:spPr>
          <a:xfrm>
            <a:off x="371075" y="3304625"/>
            <a:ext cx="8366100" cy="0"/>
          </a:xfrm>
          <a:prstGeom prst="straightConnector1">
            <a:avLst/>
          </a:prstGeom>
          <a:noFill/>
          <a:ln w="19050" cap="flat" cmpd="sng">
            <a:solidFill>
              <a:srgbClr val="FFFFFF"/>
            </a:solidFill>
            <a:prstDash val="solid"/>
            <a:round/>
            <a:headEnd type="none" w="sm" len="sm"/>
            <a:tailEnd type="none" w="sm" len="sm"/>
          </a:ln>
        </p:spPr>
      </p:cxnSp>
      <p:sp>
        <p:nvSpPr>
          <p:cNvPr id="61" name="Google Shape;61;p1"/>
          <p:cNvSpPr txBox="1">
            <a:spLocks noGrp="1"/>
          </p:cNvSpPr>
          <p:nvPr>
            <p:ph type="subTitle" idx="1"/>
          </p:nvPr>
        </p:nvSpPr>
        <p:spPr>
          <a:xfrm>
            <a:off x="4909800" y="3608000"/>
            <a:ext cx="3153900" cy="12063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400"/>
              <a:buNone/>
            </a:pPr>
            <a:r>
              <a:rPr lang="en" sz="1400" b="1" dirty="0"/>
              <a:t>EMERGENCY GATHERING LOCATION: </a:t>
            </a:r>
            <a:r>
              <a:rPr lang="en" sz="1400" dirty="0"/>
              <a:t> </a:t>
            </a:r>
            <a:br>
              <a:rPr lang="en" sz="1400" dirty="0"/>
            </a:br>
            <a:r>
              <a:rPr lang="en" sz="1400" dirty="0">
                <a:solidFill>
                  <a:schemeClr val="lt2"/>
                </a:solidFill>
              </a:rPr>
              <a:t>[add place here]</a:t>
            </a:r>
            <a:endParaRPr sz="1400" dirty="0">
              <a:solidFill>
                <a:schemeClr val="lt2"/>
              </a:solidFill>
            </a:endParaRPr>
          </a:p>
          <a:p>
            <a:pPr marL="0" lvl="0" indent="0" algn="l" rtl="0">
              <a:lnSpc>
                <a:spcPct val="100000"/>
              </a:lnSpc>
              <a:spcBef>
                <a:spcPts val="0"/>
              </a:spcBef>
              <a:spcAft>
                <a:spcPts val="0"/>
              </a:spcAft>
              <a:buSzPts val="2400"/>
              <a:buNone/>
            </a:pPr>
            <a:endParaRPr sz="1400" dirty="0"/>
          </a:p>
          <a:p>
            <a:pPr marL="0" lvl="0" indent="0" algn="l" rtl="0">
              <a:lnSpc>
                <a:spcPct val="100000"/>
              </a:lnSpc>
              <a:spcBef>
                <a:spcPts val="0"/>
              </a:spcBef>
              <a:spcAft>
                <a:spcPts val="0"/>
              </a:spcAft>
              <a:buSzPts val="2400"/>
              <a:buNone/>
            </a:pPr>
            <a:r>
              <a:rPr lang="en" sz="1400" b="1" dirty="0"/>
              <a:t>SECONDARY LOCATION:  </a:t>
            </a:r>
            <a:br>
              <a:rPr lang="en" sz="1400" dirty="0"/>
            </a:br>
            <a:r>
              <a:rPr lang="en" sz="1400" dirty="0">
                <a:solidFill>
                  <a:schemeClr val="lt2"/>
                </a:solidFill>
              </a:rPr>
              <a:t>[add place here]</a:t>
            </a:r>
            <a:endParaRPr sz="1400" dirty="0"/>
          </a:p>
          <a:p>
            <a:pPr marL="0" lvl="0" indent="0" algn="l" rtl="0">
              <a:lnSpc>
                <a:spcPct val="100000"/>
              </a:lnSpc>
              <a:spcBef>
                <a:spcPts val="0"/>
              </a:spcBef>
              <a:spcAft>
                <a:spcPts val="0"/>
              </a:spcAft>
              <a:buSzPts val="2400"/>
              <a:buNone/>
            </a:pPr>
            <a:endParaRPr sz="1400" dirty="0">
              <a:solidFill>
                <a:schemeClr val="lt2"/>
              </a:solidFill>
            </a:endParaRPr>
          </a:p>
        </p:txBody>
      </p:sp>
      <p:cxnSp>
        <p:nvCxnSpPr>
          <p:cNvPr id="62" name="Google Shape;62;p1"/>
          <p:cNvCxnSpPr/>
          <p:nvPr/>
        </p:nvCxnSpPr>
        <p:spPr>
          <a:xfrm>
            <a:off x="4572000" y="3608000"/>
            <a:ext cx="0" cy="1206300"/>
          </a:xfrm>
          <a:prstGeom prst="straightConnector1">
            <a:avLst/>
          </a:prstGeom>
          <a:noFill/>
          <a:ln w="19050" cap="flat" cmpd="sng">
            <a:solidFill>
              <a:srgbClr val="FFFFFF"/>
            </a:solidFill>
            <a:prstDash val="solid"/>
            <a:round/>
            <a:headEnd type="none" w="sm" len="sm"/>
            <a:tailEnd type="none" w="sm" len="sm"/>
          </a:ln>
        </p:spPr>
      </p:cxnSp>
      <p:pic>
        <p:nvPicPr>
          <p:cNvPr id="3" name="Picture 2" descr="A logo with a black background&#10;&#10;Description automatically generated">
            <a:extLst>
              <a:ext uri="{FF2B5EF4-FFF2-40B4-BE49-F238E27FC236}">
                <a16:creationId xmlns:a16="http://schemas.microsoft.com/office/drawing/2014/main" id="{AFC1E799-5BB0-F403-ECF4-612CF2A06C42}"/>
              </a:ext>
            </a:extLst>
          </p:cNvPr>
          <p:cNvPicPr>
            <a:picLocks noChangeAspect="1"/>
          </p:cNvPicPr>
          <p:nvPr/>
        </p:nvPicPr>
        <p:blipFill>
          <a:blip r:embed="rId3"/>
          <a:stretch>
            <a:fillRect/>
          </a:stretch>
        </p:blipFill>
        <p:spPr>
          <a:xfrm>
            <a:off x="5990100" y="-731260"/>
            <a:ext cx="3153900" cy="31539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5. Civil Unrest</a:t>
            </a:r>
            <a:endParaRPr sz="2400" b="1"/>
          </a:p>
        </p:txBody>
      </p:sp>
      <p:sp>
        <p:nvSpPr>
          <p:cNvPr id="168" name="Google Shape;168;p11"/>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69" name="Google Shape;169;p11"/>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70" name="Google Shape;170;p11"/>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71" name="Google Shape;171;p11"/>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72" name="Google Shape;172;p11"/>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73" name="Google Shape;173;p11"/>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74" name="Google Shape;174;p11"/>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175" name="Google Shape;175;p11"/>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76" name="Google Shape;176;p11"/>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77" name="Google Shape;177;p11"/>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6. Nuclear Emergency </a:t>
            </a:r>
            <a:r>
              <a:rPr lang="en" sz="2400"/>
              <a:t>(Monticello Power Plant) </a:t>
            </a:r>
            <a:endParaRPr/>
          </a:p>
        </p:txBody>
      </p:sp>
      <p:sp>
        <p:nvSpPr>
          <p:cNvPr id="183" name="Google Shape;183;p37"/>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84" name="Google Shape;184;p37"/>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85" name="Google Shape;185;p37"/>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86" name="Google Shape;186;p37"/>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87" name="Google Shape;187;p37"/>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88" name="Google Shape;188;p37"/>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89" name="Google Shape;189;p37"/>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190" name="Google Shape;190;p37"/>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91" name="Google Shape;191;p37"/>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92" name="Google Shape;192;p37"/>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7. Other </a:t>
            </a:r>
            <a:r>
              <a:rPr lang="en" sz="2400"/>
              <a:t>(such as loss of power, natural gas, etc.)</a:t>
            </a:r>
            <a:endParaRPr sz="2400"/>
          </a:p>
        </p:txBody>
      </p:sp>
      <p:sp>
        <p:nvSpPr>
          <p:cNvPr id="198" name="Google Shape;198;p12"/>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99" name="Google Shape;199;p12"/>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200" name="Google Shape;200;p12"/>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201" name="Google Shape;201;p12"/>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202" name="Google Shape;202;p12"/>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203" name="Google Shape;203;p12"/>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204" name="Google Shape;204;p12"/>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205" name="Google Shape;205;p12"/>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206" name="Google Shape;206;p12"/>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207" name="Google Shape;207;p12"/>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3"/>
          <p:cNvSpPr/>
          <p:nvPr/>
        </p:nvSpPr>
        <p:spPr>
          <a:xfrm>
            <a:off x="125" y="8225"/>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13"/>
          <p:cNvSpPr txBox="1"/>
          <p:nvPr/>
        </p:nvSpPr>
        <p:spPr>
          <a:xfrm>
            <a:off x="708597" y="932587"/>
            <a:ext cx="7726805" cy="25512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2: STAKE</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4500" b="1" i="0" u="none" strike="noStrike" cap="none">
                <a:solidFill>
                  <a:schemeClr val="lt1"/>
                </a:solidFill>
                <a:latin typeface="Proxima Nova"/>
                <a:ea typeface="Proxima Nova"/>
                <a:cs typeface="Proxima Nova"/>
                <a:sym typeface="Proxima Nova"/>
              </a:rPr>
              <a:t>EMERGENCY PROCEDURES, COMMUNICATION </a:t>
            </a:r>
            <a:br>
              <a:rPr lang="en" sz="4500" b="1" i="0" u="none" strike="noStrike" cap="none">
                <a:solidFill>
                  <a:schemeClr val="lt1"/>
                </a:solidFill>
                <a:latin typeface="Proxima Nova"/>
                <a:ea typeface="Proxima Nova"/>
                <a:cs typeface="Proxima Nova"/>
                <a:sym typeface="Proxima Nova"/>
              </a:rPr>
            </a:br>
            <a:r>
              <a:rPr lang="en" sz="4500" b="1" i="0" u="none" strike="noStrike" cap="none">
                <a:solidFill>
                  <a:schemeClr val="lt1"/>
                </a:solidFill>
                <a:latin typeface="Proxima Nova"/>
                <a:ea typeface="Proxima Nova"/>
                <a:cs typeface="Proxima Nova"/>
                <a:sym typeface="Proxima Nova"/>
              </a:rPr>
              <a:t>&amp; ASSIGNMENTS</a:t>
            </a:r>
            <a:endParaRPr sz="4500" b="1"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9"/>
          <p:cNvSpPr txBox="1">
            <a:spLocks noGrp="1"/>
          </p:cNvSpPr>
          <p:nvPr>
            <p:ph type="title"/>
          </p:nvPr>
        </p:nvSpPr>
        <p:spPr>
          <a:xfrm>
            <a:off x="311700" y="445025"/>
            <a:ext cx="8477700" cy="423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300" b="1" dirty="0"/>
              <a:t>Stake Instructions:</a:t>
            </a:r>
            <a:endParaRPr sz="1300" dirty="0"/>
          </a:p>
          <a:p>
            <a:pPr marL="0" lvl="0" indent="0" algn="l" rtl="0">
              <a:lnSpc>
                <a:spcPct val="100000"/>
              </a:lnSpc>
              <a:spcBef>
                <a:spcPts val="0"/>
              </a:spcBef>
              <a:spcAft>
                <a:spcPts val="0"/>
              </a:spcAft>
              <a:buSzPts val="2800"/>
              <a:buNone/>
            </a:pPr>
            <a:r>
              <a:rPr lang="en" sz="1300" dirty="0">
                <a:latin typeface="Arial"/>
                <a:ea typeface="Arial"/>
                <a:cs typeface="Arial"/>
                <a:sym typeface="Arial"/>
              </a:rPr>
              <a:t>The St. Cloud Stake is a valuable resources during and after an emergency. Members of the stake presidency, stake council and stake organizations are available to aid in emergency situations. This section will provide contact information for key stake roles related to emergency preparedness.  </a:t>
            </a:r>
            <a:endParaRPr sz="1300" dirty="0">
              <a:latin typeface="Arial"/>
              <a:ea typeface="Arial"/>
              <a:cs typeface="Arial"/>
              <a:sym typeface="Arial"/>
            </a:endParaRPr>
          </a:p>
          <a:p>
            <a:pPr marL="0" lvl="0" indent="0" algn="l" rtl="0">
              <a:lnSpc>
                <a:spcPct val="100000"/>
              </a:lnSpc>
              <a:spcBef>
                <a:spcPts val="0"/>
              </a:spcBef>
              <a:spcAft>
                <a:spcPts val="0"/>
              </a:spcAft>
              <a:buSzPts val="2800"/>
              <a:buNone/>
            </a:pPr>
            <a:endParaRPr sz="1300" dirty="0">
              <a:latin typeface="Arial"/>
              <a:ea typeface="Arial"/>
              <a:cs typeface="Arial"/>
              <a:sym typeface="Arial"/>
            </a:endParaRPr>
          </a:p>
          <a:p>
            <a:pPr marL="0" lvl="0" indent="0" algn="l" rtl="0">
              <a:lnSpc>
                <a:spcPct val="100000"/>
              </a:lnSpc>
              <a:spcBef>
                <a:spcPts val="0"/>
              </a:spcBef>
              <a:spcAft>
                <a:spcPts val="0"/>
              </a:spcAft>
              <a:buClr>
                <a:srgbClr val="000000"/>
              </a:buClr>
              <a:buSzPts val="2800"/>
              <a:buFont typeface="Arial"/>
              <a:buNone/>
            </a:pPr>
            <a:r>
              <a:rPr lang="en" sz="1300" dirty="0">
                <a:solidFill>
                  <a:schemeClr val="lt1"/>
                </a:solidFill>
                <a:highlight>
                  <a:schemeClr val="dk2"/>
                </a:highlight>
                <a:latin typeface="Arial"/>
                <a:ea typeface="Arial"/>
                <a:cs typeface="Arial"/>
                <a:sym typeface="Arial"/>
              </a:rPr>
              <a:t>Reporting: </a:t>
            </a:r>
            <a:r>
              <a:rPr lang="en" sz="1200" dirty="0">
                <a:solidFill>
                  <a:schemeClr val="dk1"/>
                </a:solidFill>
                <a:latin typeface="Arial"/>
                <a:ea typeface="Arial"/>
                <a:cs typeface="Arial"/>
                <a:sym typeface="Arial"/>
              </a:rPr>
              <a:t>During an emergency, the stake presidency receives reports from bishops/branch presidents and/or elders Quorum Presidents and Relief Society Presidents on the condition of Church members, the missionaries, and Church property. </a:t>
            </a:r>
            <a:br>
              <a:rPr lang="en" sz="1200" dirty="0">
                <a:solidFill>
                  <a:schemeClr val="dk1"/>
                </a:solidFill>
                <a:latin typeface="Arial"/>
                <a:ea typeface="Arial"/>
                <a:cs typeface="Arial"/>
                <a:sym typeface="Arial"/>
              </a:rPr>
            </a:br>
            <a:br>
              <a:rPr lang="en" sz="1200" dirty="0">
                <a:solidFill>
                  <a:schemeClr val="dk1"/>
                </a:solidFill>
                <a:latin typeface="Arial"/>
                <a:ea typeface="Arial"/>
                <a:cs typeface="Arial"/>
                <a:sym typeface="Arial"/>
              </a:rPr>
            </a:br>
            <a:r>
              <a:rPr lang="en" sz="1200" dirty="0">
                <a:solidFill>
                  <a:schemeClr val="dk1"/>
                </a:solidFill>
                <a:latin typeface="Arial"/>
                <a:ea typeface="Arial"/>
                <a:cs typeface="Arial"/>
                <a:sym typeface="Arial"/>
              </a:rPr>
              <a:t>The stake presidency then reports to a member of the Presidency of the Seventy or the Area Presidency. </a:t>
            </a:r>
            <a:br>
              <a:rPr lang="en" sz="1200" dirty="0">
                <a:solidFill>
                  <a:schemeClr val="dk1"/>
                </a:solidFill>
                <a:latin typeface="Arial"/>
                <a:ea typeface="Arial"/>
                <a:cs typeface="Arial"/>
                <a:sym typeface="Arial"/>
              </a:rPr>
            </a:br>
            <a:br>
              <a:rPr lang="en" sz="1300" dirty="0">
                <a:solidFill>
                  <a:schemeClr val="dk1"/>
                </a:solidFill>
                <a:latin typeface="Arial"/>
                <a:ea typeface="Arial"/>
                <a:cs typeface="Arial"/>
                <a:sym typeface="Arial"/>
              </a:rPr>
            </a:br>
            <a:r>
              <a:rPr lang="en" sz="1300" dirty="0">
                <a:solidFill>
                  <a:schemeClr val="lt1"/>
                </a:solidFill>
                <a:highlight>
                  <a:schemeClr val="dk2"/>
                </a:highlight>
                <a:latin typeface="Arial"/>
                <a:ea typeface="Arial"/>
                <a:cs typeface="Arial"/>
                <a:sym typeface="Arial"/>
              </a:rPr>
              <a:t>Resource allocation:</a:t>
            </a:r>
            <a:r>
              <a:rPr lang="en" sz="1300" dirty="0">
                <a:latin typeface="Arial"/>
                <a:ea typeface="Arial"/>
                <a:cs typeface="Arial"/>
                <a:sym typeface="Arial"/>
              </a:rPr>
              <a:t> </a:t>
            </a:r>
            <a:r>
              <a:rPr lang="en" sz="1200" dirty="0">
                <a:latin typeface="Arial"/>
                <a:ea typeface="Arial"/>
                <a:cs typeface="Arial"/>
                <a:sym typeface="Arial"/>
              </a:rPr>
              <a:t>During an emergency, the stake counsel make the services of the Church available to civil authorities. Church leaders also take independent action in behalf of Church members as needed. </a:t>
            </a:r>
            <a:endParaRPr sz="1200" dirty="0">
              <a:latin typeface="Arial"/>
              <a:ea typeface="Arial"/>
              <a:cs typeface="Arial"/>
              <a:sym typeface="Arial"/>
            </a:endParaRPr>
          </a:p>
          <a:p>
            <a:pPr marL="0" lvl="0" indent="0" algn="l" rtl="0">
              <a:lnSpc>
                <a:spcPct val="100000"/>
              </a:lnSpc>
              <a:spcBef>
                <a:spcPts val="0"/>
              </a:spcBef>
              <a:spcAft>
                <a:spcPts val="0"/>
              </a:spcAft>
              <a:buSzPts val="2800"/>
              <a:buNone/>
            </a:pPr>
            <a:endParaRPr sz="1200" dirty="0">
              <a:latin typeface="Arial"/>
              <a:ea typeface="Arial"/>
              <a:cs typeface="Arial"/>
              <a:sym typeface="Arial"/>
            </a:endParaRPr>
          </a:p>
          <a:p>
            <a:pPr marL="0" lvl="0" indent="0" algn="l" rtl="0">
              <a:lnSpc>
                <a:spcPct val="100000"/>
              </a:lnSpc>
              <a:spcBef>
                <a:spcPts val="0"/>
              </a:spcBef>
              <a:spcAft>
                <a:spcPts val="0"/>
              </a:spcAft>
              <a:buSzPts val="2800"/>
              <a:buNone/>
            </a:pPr>
            <a:r>
              <a:rPr lang="en" sz="1200" dirty="0">
                <a:latin typeface="Arial"/>
                <a:ea typeface="Arial"/>
                <a:cs typeface="Arial"/>
                <a:sym typeface="Arial"/>
              </a:rPr>
              <a:t>With approval from a member of the Presidency of the Seventy or the Area Presidency, church buildings may be used as shelters, first-aid stations, feeding locations, and recreation centers during emergencies. Stake and ward council members ensure that those using the buildings observe Church standards of conduct, including the Word of Wisdom, while they are in the buildings. </a:t>
            </a:r>
            <a:endParaRPr sz="1200" dirty="0">
              <a:latin typeface="Arial"/>
              <a:ea typeface="Arial"/>
              <a:cs typeface="Arial"/>
              <a:sym typeface="Arial"/>
            </a:endParaRPr>
          </a:p>
          <a:p>
            <a:pPr marL="0" lvl="0" indent="0" algn="l" rtl="0">
              <a:lnSpc>
                <a:spcPct val="100000"/>
              </a:lnSpc>
              <a:spcBef>
                <a:spcPts val="0"/>
              </a:spcBef>
              <a:spcAft>
                <a:spcPts val="0"/>
              </a:spcAft>
              <a:buSzPts val="2800"/>
              <a:buNone/>
            </a:pPr>
            <a:endParaRPr sz="1300" dirty="0">
              <a:latin typeface="Arial"/>
              <a:ea typeface="Arial"/>
              <a:cs typeface="Arial"/>
              <a:sym typeface="Arial"/>
            </a:endParaRPr>
          </a:p>
          <a:p>
            <a:pPr marL="0" lvl="0" indent="0" algn="l" rtl="0">
              <a:lnSpc>
                <a:spcPct val="100000"/>
              </a:lnSpc>
              <a:spcBef>
                <a:spcPts val="0"/>
              </a:spcBef>
              <a:spcAft>
                <a:spcPts val="0"/>
              </a:spcAft>
              <a:buSzPts val="2800"/>
              <a:buNone/>
            </a:pPr>
            <a:r>
              <a:rPr lang="en" sz="1300" dirty="0">
                <a:solidFill>
                  <a:schemeClr val="lt1"/>
                </a:solidFill>
                <a:highlight>
                  <a:schemeClr val="dk2"/>
                </a:highlight>
                <a:latin typeface="Arial"/>
                <a:ea typeface="Arial"/>
                <a:cs typeface="Arial"/>
                <a:sym typeface="Arial"/>
              </a:rPr>
              <a:t>Communications:</a:t>
            </a:r>
            <a:r>
              <a:rPr lang="en" sz="1300" dirty="0">
                <a:latin typeface="Arial"/>
                <a:ea typeface="Arial"/>
                <a:cs typeface="Arial"/>
                <a:sym typeface="Arial"/>
              </a:rPr>
              <a:t> </a:t>
            </a:r>
            <a:r>
              <a:rPr lang="en" sz="1200" dirty="0">
                <a:latin typeface="Arial"/>
                <a:ea typeface="Arial"/>
                <a:cs typeface="Arial"/>
                <a:sym typeface="Arial"/>
              </a:rPr>
              <a:t>During an emergency, the stake president oversees public information that is released locally by the Church.  The stake president reviews and approves all news releases given by the spokesperson. He also gives proper recognition to civil authorities and relief agencies.</a:t>
            </a:r>
            <a:endParaRPr sz="1200" dirty="0">
              <a:latin typeface="Arial"/>
              <a:ea typeface="Arial"/>
              <a:cs typeface="Arial"/>
              <a:sym typeface="Arial"/>
            </a:endParaRPr>
          </a:p>
          <a:p>
            <a:pPr marL="0" lvl="0" indent="0" algn="l" rtl="0">
              <a:lnSpc>
                <a:spcPct val="100000"/>
              </a:lnSpc>
              <a:spcBef>
                <a:spcPts val="0"/>
              </a:spcBef>
              <a:spcAft>
                <a:spcPts val="0"/>
              </a:spcAft>
              <a:buSzPts val="2800"/>
              <a:buNone/>
            </a:pPr>
            <a:endParaRPr sz="1300" dirty="0"/>
          </a:p>
        </p:txBody>
      </p:sp>
      <p:sp>
        <p:nvSpPr>
          <p:cNvPr id="219" name="Google Shape;219;p19"/>
          <p:cNvSpPr txBox="1"/>
          <p:nvPr/>
        </p:nvSpPr>
        <p:spPr>
          <a:xfrm>
            <a:off x="311700" y="186507"/>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2 : </a:t>
            </a:r>
            <a:r>
              <a:rPr lang="en" sz="1100" b="1" i="0" u="none" strike="noStrike" cap="none">
                <a:solidFill>
                  <a:schemeClr val="lt1"/>
                </a:solidFill>
                <a:latin typeface="Arial"/>
                <a:ea typeface="Arial"/>
                <a:cs typeface="Arial"/>
                <a:sym typeface="Arial"/>
              </a:rPr>
              <a:t>Stake Emergency Procedures, Communication &amp; Assignments </a:t>
            </a:r>
            <a:endParaRPr sz="1100" b="1"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1240b658e2c_0_0"/>
          <p:cNvSpPr txBox="1"/>
          <p:nvPr/>
        </p:nvSpPr>
        <p:spPr>
          <a:xfrm>
            <a:off x="311700" y="186507"/>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2 : </a:t>
            </a:r>
            <a:r>
              <a:rPr lang="en" sz="1100" b="1" i="0" u="none" strike="noStrike" cap="none">
                <a:solidFill>
                  <a:schemeClr val="lt1"/>
                </a:solidFill>
                <a:latin typeface="Arial"/>
                <a:ea typeface="Arial"/>
                <a:cs typeface="Arial"/>
                <a:sym typeface="Arial"/>
              </a:rPr>
              <a:t>Stake Emergency Procedures, Communication &amp; Assignments </a:t>
            </a:r>
            <a:endParaRPr sz="1100" b="1" i="0" u="none" strike="noStrike" cap="none">
              <a:solidFill>
                <a:schemeClr val="lt1"/>
              </a:solidFill>
              <a:latin typeface="Proxima Nova"/>
              <a:ea typeface="Proxima Nova"/>
              <a:cs typeface="Proxima Nova"/>
              <a:sym typeface="Proxima Nova"/>
            </a:endParaRPr>
          </a:p>
        </p:txBody>
      </p:sp>
      <p:sp>
        <p:nvSpPr>
          <p:cNvPr id="225" name="Google Shape;225;g1240b658e2c_0_0"/>
          <p:cNvSpPr txBox="1">
            <a:spLocks noGrp="1"/>
          </p:cNvSpPr>
          <p:nvPr>
            <p:ph type="title"/>
          </p:nvPr>
        </p:nvSpPr>
        <p:spPr>
          <a:xfrm>
            <a:off x="311700" y="570600"/>
            <a:ext cx="8520600" cy="4351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r>
              <a:rPr lang="en" sz="1300"/>
              <a:t>Units and the Stake should promote individual preparedness.   Most emergencies occur in the home.   Immediate emergency response starts with the family (</a:t>
            </a:r>
            <a:r>
              <a:rPr lang="en" sz="1300" b="1"/>
              <a:t>seconds</a:t>
            </a:r>
            <a:r>
              <a:rPr lang="en" sz="1300"/>
              <a:t>), followed by emergency responders such as fire, paramedics, or police (</a:t>
            </a:r>
            <a:r>
              <a:rPr lang="en" sz="1300" b="1"/>
              <a:t>minutes</a:t>
            </a:r>
            <a:r>
              <a:rPr lang="en" sz="1300"/>
              <a:t>).  Then neighbors and the ward/branch follow with support (</a:t>
            </a:r>
            <a:r>
              <a:rPr lang="en" sz="1300" b="1"/>
              <a:t>minutes to hours</a:t>
            </a:r>
            <a:r>
              <a:rPr lang="en" sz="1300"/>
              <a:t>).   The stake response will take more time.  </a:t>
            </a:r>
            <a:endParaRPr sz="1300"/>
          </a:p>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r>
              <a:rPr lang="en" sz="1300"/>
              <a:t>During emergencies, wards/branches activate their emergency plans.   The bishop/branch president or elder quorum president reports to the stake presidency the condition of the unit’s members, missionaries and church building.   The unit leaders request any needed assistance.  This may be equipment, supplies, number of volunteers needed and locations.</a:t>
            </a:r>
            <a:endParaRPr sz="1300"/>
          </a:p>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r>
              <a:rPr lang="en" sz="1300"/>
              <a:t>In disasters, the units and stake will coordinate relief efforts.   Because the St. Cloud stake is large and spread out, most disasters will be contained within a single unit or adjacent units.  Wards or Branches should assess the needs and report to the stake if there are additional needs.   The stake will muster support by reaching out to unaffected units or area leaders if needed.  </a:t>
            </a:r>
            <a:endParaRPr sz="1300"/>
          </a:p>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r>
              <a:rPr lang="en" sz="1300"/>
              <a:t>The units emergency plans will speed up the stakes response.   The units emergency assessment is key information for the stakes response.   </a:t>
            </a:r>
            <a:endParaRPr sz="1300"/>
          </a:p>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endParaRPr sz="13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1262c67faee_0_21"/>
          <p:cNvSpPr/>
          <p:nvPr/>
        </p:nvSpPr>
        <p:spPr>
          <a:xfrm>
            <a:off x="125" y="8225"/>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1" name="Google Shape;231;g1262c67faee_0_21"/>
          <p:cNvSpPr txBox="1"/>
          <p:nvPr/>
        </p:nvSpPr>
        <p:spPr>
          <a:xfrm>
            <a:off x="469075" y="744175"/>
            <a:ext cx="8198700" cy="40275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3a: WARD</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500"/>
              <a:buFont typeface="Arial"/>
              <a:buNone/>
            </a:pPr>
            <a:r>
              <a:rPr lang="en" sz="4500" b="1" i="0" u="none" strike="noStrike" cap="none">
                <a:solidFill>
                  <a:schemeClr val="lt1"/>
                </a:solidFill>
                <a:latin typeface="Proxima Nova"/>
                <a:ea typeface="Proxima Nova"/>
                <a:cs typeface="Proxima Nova"/>
                <a:sym typeface="Proxima Nova"/>
              </a:rPr>
              <a:t>EMERGENCY PROCEDURES, COMMUNICATION &amp; ASSIGNMENTS</a:t>
            </a:r>
            <a:endParaRPr sz="45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endParaRPr sz="4500" b="1"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127e8fc986c_0_0"/>
          <p:cNvSpPr/>
          <p:nvPr/>
        </p:nvSpPr>
        <p:spPr>
          <a:xfrm>
            <a:off x="75" y="0"/>
            <a:ext cx="9144000" cy="551100"/>
          </a:xfrm>
          <a:prstGeom prst="rect">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7" name="Google Shape;237;g127e8fc986c_0_0"/>
          <p:cNvSpPr txBox="1">
            <a:spLocks noGrp="1"/>
          </p:cNvSpPr>
          <p:nvPr>
            <p:ph type="title"/>
          </p:nvPr>
        </p:nvSpPr>
        <p:spPr>
          <a:xfrm>
            <a:off x="311700" y="0"/>
            <a:ext cx="8496649" cy="6105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800"/>
              <a:buNone/>
            </a:pPr>
            <a:r>
              <a:rPr lang="en" sz="2100" b="1">
                <a:solidFill>
                  <a:srgbClr val="FFFFFF"/>
                </a:solidFill>
              </a:rPr>
              <a:t>Section 3a: EMERGENCY QUICK REFERENCE: [add ward name]</a:t>
            </a:r>
            <a:endParaRPr sz="2100" b="1">
              <a:solidFill>
                <a:srgbClr val="FFFFFF"/>
              </a:solidFill>
            </a:endParaRPr>
          </a:p>
        </p:txBody>
      </p:sp>
      <p:graphicFrame>
        <p:nvGraphicFramePr>
          <p:cNvPr id="238" name="Google Shape;238;g127e8fc986c_0_0"/>
          <p:cNvGraphicFramePr/>
          <p:nvPr/>
        </p:nvGraphicFramePr>
        <p:xfrm>
          <a:off x="311700" y="1300445"/>
          <a:ext cx="4260300" cy="792400"/>
        </p:xfrm>
        <a:graphic>
          <a:graphicData uri="http://schemas.openxmlformats.org/drawingml/2006/table">
            <a:tbl>
              <a:tblPr>
                <a:noFill/>
                <a:tableStyleId>{50628BF4-9092-4AE4-8A91-0AAF01E3CDD0}</a:tableStyleId>
              </a:tblPr>
              <a:tblGrid>
                <a:gridCol w="1521275">
                  <a:extLst>
                    <a:ext uri="{9D8B030D-6E8A-4147-A177-3AD203B41FA5}">
                      <a16:colId xmlns:a16="http://schemas.microsoft.com/office/drawing/2014/main" val="20000"/>
                    </a:ext>
                  </a:extLst>
                </a:gridCol>
                <a:gridCol w="1072225">
                  <a:extLst>
                    <a:ext uri="{9D8B030D-6E8A-4147-A177-3AD203B41FA5}">
                      <a16:colId xmlns:a16="http://schemas.microsoft.com/office/drawing/2014/main" val="20001"/>
                    </a:ext>
                  </a:extLst>
                </a:gridCol>
                <a:gridCol w="1666800">
                  <a:extLst>
                    <a:ext uri="{9D8B030D-6E8A-4147-A177-3AD203B41FA5}">
                      <a16:colId xmlns:a16="http://schemas.microsoft.com/office/drawing/2014/main" val="20002"/>
                    </a:ext>
                  </a:extLst>
                </a:gridCol>
              </a:tblGrid>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Bishop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0"/>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Br.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1"/>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Br.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2"/>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Exec. Secretary</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3"/>
                  </a:ext>
                </a:extLst>
              </a:tr>
            </a:tbl>
          </a:graphicData>
        </a:graphic>
      </p:graphicFrame>
      <p:sp>
        <p:nvSpPr>
          <p:cNvPr id="239" name="Google Shape;239;g127e8fc986c_0_0"/>
          <p:cNvSpPr txBox="1">
            <a:spLocks noGrp="1"/>
          </p:cNvSpPr>
          <p:nvPr>
            <p:ph type="body" idx="1"/>
          </p:nvPr>
        </p:nvSpPr>
        <p:spPr>
          <a:xfrm>
            <a:off x="311700" y="694720"/>
            <a:ext cx="2270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WARD EMERGENCY CONTACTS</a:t>
            </a:r>
            <a:endParaRPr sz="1000">
              <a:solidFill>
                <a:srgbClr val="FFFFFF"/>
              </a:solidFill>
            </a:endParaRPr>
          </a:p>
        </p:txBody>
      </p:sp>
      <p:graphicFrame>
        <p:nvGraphicFramePr>
          <p:cNvPr id="240" name="Google Shape;240;g127e8fc986c_0_0"/>
          <p:cNvGraphicFramePr/>
          <p:nvPr/>
        </p:nvGraphicFramePr>
        <p:xfrm>
          <a:off x="311700" y="2519570"/>
          <a:ext cx="4265875" cy="792400"/>
        </p:xfrm>
        <a:graphic>
          <a:graphicData uri="http://schemas.openxmlformats.org/drawingml/2006/table">
            <a:tbl>
              <a:tblPr>
                <a:noFill/>
                <a:tableStyleId>{50628BF4-9092-4AE4-8A91-0AAF01E3CDD0}</a:tableStyleId>
              </a:tblPr>
              <a:tblGrid>
                <a:gridCol w="1521275">
                  <a:extLst>
                    <a:ext uri="{9D8B030D-6E8A-4147-A177-3AD203B41FA5}">
                      <a16:colId xmlns:a16="http://schemas.microsoft.com/office/drawing/2014/main" val="20000"/>
                    </a:ext>
                  </a:extLst>
                </a:gridCol>
                <a:gridCol w="1072225">
                  <a:extLst>
                    <a:ext uri="{9D8B030D-6E8A-4147-A177-3AD203B41FA5}">
                      <a16:colId xmlns:a16="http://schemas.microsoft.com/office/drawing/2014/main" val="20001"/>
                    </a:ext>
                  </a:extLst>
                </a:gridCol>
                <a:gridCol w="1672375">
                  <a:extLst>
                    <a:ext uri="{9D8B030D-6E8A-4147-A177-3AD203B41FA5}">
                      <a16:colId xmlns:a16="http://schemas.microsoft.com/office/drawing/2014/main" val="20002"/>
                    </a:ext>
                  </a:extLst>
                </a:gridCol>
              </a:tblGrid>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Sis.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0"/>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Sis.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1"/>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Sis.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2"/>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RS Secretary</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3"/>
                  </a:ext>
                </a:extLst>
              </a:tr>
            </a:tbl>
          </a:graphicData>
        </a:graphic>
      </p:graphicFrame>
      <p:cxnSp>
        <p:nvCxnSpPr>
          <p:cNvPr id="241" name="Google Shape;241;g127e8fc986c_0_0"/>
          <p:cNvCxnSpPr/>
          <p:nvPr/>
        </p:nvCxnSpPr>
        <p:spPr>
          <a:xfrm>
            <a:off x="316075" y="1235519"/>
            <a:ext cx="4261500" cy="0"/>
          </a:xfrm>
          <a:prstGeom prst="straightConnector1">
            <a:avLst/>
          </a:prstGeom>
          <a:noFill/>
          <a:ln w="19050" cap="flat" cmpd="sng">
            <a:solidFill>
              <a:schemeClr val="lt2"/>
            </a:solidFill>
            <a:prstDash val="solid"/>
            <a:round/>
            <a:headEnd type="none" w="sm" len="sm"/>
            <a:tailEnd type="none" w="sm" len="sm"/>
          </a:ln>
        </p:spPr>
      </p:cxnSp>
      <p:sp>
        <p:nvSpPr>
          <p:cNvPr id="242" name="Google Shape;242;g127e8fc986c_0_0"/>
          <p:cNvSpPr txBox="1">
            <a:spLocks noGrp="1"/>
          </p:cNvSpPr>
          <p:nvPr>
            <p:ph type="body" idx="1"/>
          </p:nvPr>
        </p:nvSpPr>
        <p:spPr>
          <a:xfrm>
            <a:off x="311700" y="2170437"/>
            <a:ext cx="2132400" cy="2811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chemeClr val="dk2"/>
                </a:solidFill>
              </a:rPr>
              <a:t>RELIEF SOCIETY</a:t>
            </a:r>
            <a:endParaRPr sz="1000">
              <a:solidFill>
                <a:schemeClr val="dk2"/>
              </a:solidFill>
            </a:endParaRPr>
          </a:p>
        </p:txBody>
      </p:sp>
      <p:cxnSp>
        <p:nvCxnSpPr>
          <p:cNvPr id="243" name="Google Shape;243;g127e8fc986c_0_0"/>
          <p:cNvCxnSpPr/>
          <p:nvPr/>
        </p:nvCxnSpPr>
        <p:spPr>
          <a:xfrm>
            <a:off x="316075" y="2417707"/>
            <a:ext cx="4261500" cy="0"/>
          </a:xfrm>
          <a:prstGeom prst="straightConnector1">
            <a:avLst/>
          </a:prstGeom>
          <a:noFill/>
          <a:ln w="19050" cap="flat" cmpd="sng">
            <a:solidFill>
              <a:schemeClr val="lt2"/>
            </a:solidFill>
            <a:prstDash val="solid"/>
            <a:round/>
            <a:headEnd type="none" w="sm" len="sm"/>
            <a:tailEnd type="none" w="sm" len="sm"/>
          </a:ln>
        </p:spPr>
      </p:cxnSp>
      <p:graphicFrame>
        <p:nvGraphicFramePr>
          <p:cNvPr id="244" name="Google Shape;244;g127e8fc986c_0_0"/>
          <p:cNvGraphicFramePr/>
          <p:nvPr/>
        </p:nvGraphicFramePr>
        <p:xfrm>
          <a:off x="311700" y="3837345"/>
          <a:ext cx="4265875" cy="792400"/>
        </p:xfrm>
        <a:graphic>
          <a:graphicData uri="http://schemas.openxmlformats.org/drawingml/2006/table">
            <a:tbl>
              <a:tblPr>
                <a:noFill/>
                <a:tableStyleId>{50628BF4-9092-4AE4-8A91-0AAF01E3CDD0}</a:tableStyleId>
              </a:tblPr>
              <a:tblGrid>
                <a:gridCol w="1521275">
                  <a:extLst>
                    <a:ext uri="{9D8B030D-6E8A-4147-A177-3AD203B41FA5}">
                      <a16:colId xmlns:a16="http://schemas.microsoft.com/office/drawing/2014/main" val="20000"/>
                    </a:ext>
                  </a:extLst>
                </a:gridCol>
                <a:gridCol w="1072225">
                  <a:extLst>
                    <a:ext uri="{9D8B030D-6E8A-4147-A177-3AD203B41FA5}">
                      <a16:colId xmlns:a16="http://schemas.microsoft.com/office/drawing/2014/main" val="20001"/>
                    </a:ext>
                  </a:extLst>
                </a:gridCol>
                <a:gridCol w="1672375">
                  <a:extLst>
                    <a:ext uri="{9D8B030D-6E8A-4147-A177-3AD203B41FA5}">
                      <a16:colId xmlns:a16="http://schemas.microsoft.com/office/drawing/2014/main" val="20002"/>
                    </a:ext>
                  </a:extLst>
                </a:gridCol>
              </a:tblGrid>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Br.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0"/>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Br.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1"/>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Br. [add name]</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2"/>
                  </a:ext>
                </a:extLst>
              </a:tr>
              <a:tr h="146700">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EQ Secretary</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(000) 000-0000</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name@email.com</a:t>
                      </a:r>
                      <a:endParaRPr sz="1000" u="none" strike="noStrike" cap="none"/>
                    </a:p>
                  </a:txBody>
                  <a:tcPr marL="91425" marR="0" marT="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extLst>
                  <a:ext uri="{0D108BD9-81ED-4DB2-BD59-A6C34878D82A}">
                    <a16:rowId xmlns:a16="http://schemas.microsoft.com/office/drawing/2014/main" val="10003"/>
                  </a:ext>
                </a:extLst>
              </a:tr>
            </a:tbl>
          </a:graphicData>
        </a:graphic>
      </p:graphicFrame>
      <p:sp>
        <p:nvSpPr>
          <p:cNvPr id="245" name="Google Shape;245;g127e8fc986c_0_0"/>
          <p:cNvSpPr txBox="1">
            <a:spLocks noGrp="1"/>
          </p:cNvSpPr>
          <p:nvPr>
            <p:ph type="body" idx="1"/>
          </p:nvPr>
        </p:nvSpPr>
        <p:spPr>
          <a:xfrm>
            <a:off x="311700" y="3476937"/>
            <a:ext cx="2132400" cy="2811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chemeClr val="dk2"/>
                </a:solidFill>
              </a:rPr>
              <a:t>ELDERS QUORUM</a:t>
            </a:r>
            <a:endParaRPr sz="1000">
              <a:solidFill>
                <a:schemeClr val="dk2"/>
              </a:solidFill>
            </a:endParaRPr>
          </a:p>
        </p:txBody>
      </p:sp>
      <p:cxnSp>
        <p:nvCxnSpPr>
          <p:cNvPr id="246" name="Google Shape;246;g127e8fc986c_0_0"/>
          <p:cNvCxnSpPr/>
          <p:nvPr/>
        </p:nvCxnSpPr>
        <p:spPr>
          <a:xfrm>
            <a:off x="316075" y="3735483"/>
            <a:ext cx="4261500" cy="0"/>
          </a:xfrm>
          <a:prstGeom prst="straightConnector1">
            <a:avLst/>
          </a:prstGeom>
          <a:noFill/>
          <a:ln w="19050" cap="flat" cmpd="sng">
            <a:solidFill>
              <a:schemeClr val="lt2"/>
            </a:solidFill>
            <a:prstDash val="solid"/>
            <a:round/>
            <a:headEnd type="none" w="sm" len="sm"/>
            <a:tailEnd type="none" w="sm" len="sm"/>
          </a:ln>
        </p:spPr>
      </p:cxnSp>
      <p:cxnSp>
        <p:nvCxnSpPr>
          <p:cNvPr id="247" name="Google Shape;247;g127e8fc986c_0_0"/>
          <p:cNvCxnSpPr/>
          <p:nvPr/>
        </p:nvCxnSpPr>
        <p:spPr>
          <a:xfrm flipH="1">
            <a:off x="4812175" y="603745"/>
            <a:ext cx="13500" cy="4453800"/>
          </a:xfrm>
          <a:prstGeom prst="straightConnector1">
            <a:avLst/>
          </a:prstGeom>
          <a:noFill/>
          <a:ln w="19050" cap="flat" cmpd="sng">
            <a:solidFill>
              <a:schemeClr val="lt2"/>
            </a:solidFill>
            <a:prstDash val="solid"/>
            <a:round/>
            <a:headEnd type="none" w="sm" len="sm"/>
            <a:tailEnd type="none" w="sm" len="sm"/>
          </a:ln>
        </p:spPr>
      </p:cxnSp>
      <p:sp>
        <p:nvSpPr>
          <p:cNvPr id="248" name="Google Shape;248;g127e8fc986c_0_0"/>
          <p:cNvSpPr txBox="1">
            <a:spLocks noGrp="1"/>
          </p:cNvSpPr>
          <p:nvPr>
            <p:ph type="body" idx="1"/>
          </p:nvPr>
        </p:nvSpPr>
        <p:spPr>
          <a:xfrm>
            <a:off x="5055900" y="1875695"/>
            <a:ext cx="28686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WARD EMERGENCY GATHERING LOCATIONS</a:t>
            </a:r>
            <a:endParaRPr sz="1000">
              <a:solidFill>
                <a:srgbClr val="FFFFFF"/>
              </a:solidFill>
            </a:endParaRPr>
          </a:p>
        </p:txBody>
      </p:sp>
      <p:graphicFrame>
        <p:nvGraphicFramePr>
          <p:cNvPr id="249" name="Google Shape;249;g127e8fc986c_0_0"/>
          <p:cNvGraphicFramePr/>
          <p:nvPr/>
        </p:nvGraphicFramePr>
        <p:xfrm>
          <a:off x="5061475" y="2221720"/>
          <a:ext cx="3807625" cy="487600"/>
        </p:xfrm>
        <a:graphic>
          <a:graphicData uri="http://schemas.openxmlformats.org/drawingml/2006/table">
            <a:tbl>
              <a:tblPr>
                <a:noFill/>
                <a:tableStyleId>{50628BF4-9092-4AE4-8A91-0AAF01E3CDD0}</a:tableStyleId>
              </a:tblPr>
              <a:tblGrid>
                <a:gridCol w="1178400">
                  <a:extLst>
                    <a:ext uri="{9D8B030D-6E8A-4147-A177-3AD203B41FA5}">
                      <a16:colId xmlns:a16="http://schemas.microsoft.com/office/drawing/2014/main" val="20000"/>
                    </a:ext>
                  </a:extLst>
                </a:gridCol>
                <a:gridCol w="1415100">
                  <a:extLst>
                    <a:ext uri="{9D8B030D-6E8A-4147-A177-3AD203B41FA5}">
                      <a16:colId xmlns:a16="http://schemas.microsoft.com/office/drawing/2014/main" val="20001"/>
                    </a:ext>
                  </a:extLst>
                </a:gridCol>
                <a:gridCol w="1214125">
                  <a:extLst>
                    <a:ext uri="{9D8B030D-6E8A-4147-A177-3AD203B41FA5}">
                      <a16:colId xmlns:a16="http://schemas.microsoft.com/office/drawing/2014/main" val="20002"/>
                    </a:ext>
                  </a:extLst>
                </a:gridCol>
              </a:tblGrid>
              <a:tr h="146700">
                <a:tc rowSpan="2">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t>Gathering Location:</a:t>
                      </a:r>
                      <a:endParaRPr sz="1000" b="1"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[add primary location]</a:t>
                      </a:r>
                      <a:endParaRPr sz="1000"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146700">
                <a:tc v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[add primary location address]</a:t>
                      </a:r>
                      <a:endParaRPr sz="1000"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250" name="Google Shape;250;g127e8fc986c_0_0"/>
          <p:cNvSpPr txBox="1">
            <a:spLocks noGrp="1"/>
          </p:cNvSpPr>
          <p:nvPr>
            <p:ph type="body" idx="1"/>
          </p:nvPr>
        </p:nvSpPr>
        <p:spPr>
          <a:xfrm>
            <a:off x="5055900" y="3537920"/>
            <a:ext cx="28686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OTHER FAMILY EMERGENCY CONTACTS</a:t>
            </a:r>
            <a:endParaRPr sz="1000">
              <a:solidFill>
                <a:srgbClr val="FFFFFF"/>
              </a:solidFill>
            </a:endParaRPr>
          </a:p>
        </p:txBody>
      </p:sp>
      <p:graphicFrame>
        <p:nvGraphicFramePr>
          <p:cNvPr id="251" name="Google Shape;251;g127e8fc986c_0_0"/>
          <p:cNvGraphicFramePr/>
          <p:nvPr/>
        </p:nvGraphicFramePr>
        <p:xfrm>
          <a:off x="5061475" y="3875395"/>
          <a:ext cx="3804175" cy="967475"/>
        </p:xfrm>
        <a:graphic>
          <a:graphicData uri="http://schemas.openxmlformats.org/drawingml/2006/table">
            <a:tbl>
              <a:tblPr>
                <a:noFill/>
                <a:tableStyleId>{50628BF4-9092-4AE4-8A91-0AAF01E3CDD0}</a:tableStyleId>
              </a:tblPr>
              <a:tblGrid>
                <a:gridCol w="2299800">
                  <a:extLst>
                    <a:ext uri="{9D8B030D-6E8A-4147-A177-3AD203B41FA5}">
                      <a16:colId xmlns:a16="http://schemas.microsoft.com/office/drawing/2014/main" val="20000"/>
                    </a:ext>
                  </a:extLst>
                </a:gridCol>
                <a:gridCol w="291425">
                  <a:extLst>
                    <a:ext uri="{9D8B030D-6E8A-4147-A177-3AD203B41FA5}">
                      <a16:colId xmlns:a16="http://schemas.microsoft.com/office/drawing/2014/main" val="20001"/>
                    </a:ext>
                  </a:extLst>
                </a:gridCol>
                <a:gridCol w="1212950">
                  <a:extLst>
                    <a:ext uri="{9D8B030D-6E8A-4147-A177-3AD203B41FA5}">
                      <a16:colId xmlns:a16="http://schemas.microsoft.com/office/drawing/2014/main" val="20002"/>
                    </a:ext>
                  </a:extLst>
                </a:gridCol>
              </a:tblGrid>
              <a:tr h="187025">
                <a:tc>
                  <a:txBody>
                    <a:bodyPr/>
                    <a:lstStyle/>
                    <a:p>
                      <a:pPr marL="0" marR="0" lvl="0" indent="0" algn="l" rtl="0">
                        <a:lnSpc>
                          <a:spcPct val="100000"/>
                        </a:lnSpc>
                        <a:spcBef>
                          <a:spcPts val="0"/>
                        </a:spcBef>
                        <a:spcAft>
                          <a:spcPts val="0"/>
                        </a:spcAft>
                        <a:buClr>
                          <a:srgbClr val="000000"/>
                        </a:buClr>
                        <a:buSzPts val="800"/>
                        <a:buFont typeface="Arial"/>
                        <a:buNone/>
                      </a:pPr>
                      <a:r>
                        <a:rPr lang="en" sz="800" b="1" u="none" strike="noStrike" cap="none"/>
                        <a:t>NAME</a:t>
                      </a:r>
                      <a:endParaRPr sz="800" b="1" u="none" strike="noStrike" cap="none"/>
                    </a:p>
                  </a:txBody>
                  <a:tcPr marL="91425" marR="0" marT="0" marB="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800"/>
                        <a:buFont typeface="Arial"/>
                        <a:buNone/>
                      </a:pPr>
                      <a:r>
                        <a:rPr lang="en" sz="800" b="1" u="none" strike="noStrike" cap="none"/>
                        <a:t>PHONE</a:t>
                      </a:r>
                      <a:endParaRPr sz="800" b="1" u="none" strike="noStrike" cap="none"/>
                    </a:p>
                  </a:txBody>
                  <a:tcPr marL="91425" marR="0" marT="0" marB="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260150">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r h="260150">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2"/>
                  </a:ext>
                </a:extLst>
              </a:tr>
              <a:tr h="260150">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3"/>
                  </a:ext>
                </a:extLst>
              </a:tr>
            </a:tbl>
          </a:graphicData>
        </a:graphic>
      </p:graphicFrame>
      <p:graphicFrame>
        <p:nvGraphicFramePr>
          <p:cNvPr id="252" name="Google Shape;252;g127e8fc986c_0_0"/>
          <p:cNvGraphicFramePr/>
          <p:nvPr/>
        </p:nvGraphicFramePr>
        <p:xfrm>
          <a:off x="5061475" y="2892645"/>
          <a:ext cx="3807625" cy="487600"/>
        </p:xfrm>
        <a:graphic>
          <a:graphicData uri="http://schemas.openxmlformats.org/drawingml/2006/table">
            <a:tbl>
              <a:tblPr>
                <a:noFill/>
                <a:tableStyleId>{50628BF4-9092-4AE4-8A91-0AAF01E3CDD0}</a:tableStyleId>
              </a:tblPr>
              <a:tblGrid>
                <a:gridCol w="1178400">
                  <a:extLst>
                    <a:ext uri="{9D8B030D-6E8A-4147-A177-3AD203B41FA5}">
                      <a16:colId xmlns:a16="http://schemas.microsoft.com/office/drawing/2014/main" val="20000"/>
                    </a:ext>
                  </a:extLst>
                </a:gridCol>
                <a:gridCol w="1415100">
                  <a:extLst>
                    <a:ext uri="{9D8B030D-6E8A-4147-A177-3AD203B41FA5}">
                      <a16:colId xmlns:a16="http://schemas.microsoft.com/office/drawing/2014/main" val="20001"/>
                    </a:ext>
                  </a:extLst>
                </a:gridCol>
                <a:gridCol w="1214125">
                  <a:extLst>
                    <a:ext uri="{9D8B030D-6E8A-4147-A177-3AD203B41FA5}">
                      <a16:colId xmlns:a16="http://schemas.microsoft.com/office/drawing/2014/main" val="20002"/>
                    </a:ext>
                  </a:extLst>
                </a:gridCol>
              </a:tblGrid>
              <a:tr h="146700">
                <a:tc rowSpan="2">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t>Gathering Location:</a:t>
                      </a:r>
                      <a:endParaRPr sz="1000" b="1"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[add primary location]</a:t>
                      </a:r>
                      <a:endParaRPr sz="1000"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146700">
                <a:tc vMerge="1">
                  <a:txBody>
                    <a:bodyPr/>
                    <a:lstStyle/>
                    <a:p>
                      <a:endParaRPr lang="en-US"/>
                    </a:p>
                  </a:txBody>
                  <a:tcPr/>
                </a:tc>
                <a:tc gridSpan="2">
                  <a:txBody>
                    <a:bodyPr/>
                    <a:lstStyle/>
                    <a:p>
                      <a:pPr marL="0" marR="0" lvl="0" indent="0" algn="l" rtl="0">
                        <a:lnSpc>
                          <a:spcPct val="100000"/>
                        </a:lnSpc>
                        <a:spcBef>
                          <a:spcPts val="0"/>
                        </a:spcBef>
                        <a:spcAft>
                          <a:spcPts val="0"/>
                        </a:spcAft>
                        <a:buClr>
                          <a:srgbClr val="000000"/>
                        </a:buClr>
                        <a:buSzPts val="1000"/>
                        <a:buFont typeface="Arial"/>
                        <a:buNone/>
                      </a:pPr>
                      <a:r>
                        <a:rPr lang="en" sz="1000" u="none" strike="noStrike" cap="none"/>
                        <a:t>[add primary location address]</a:t>
                      </a:r>
                      <a:endParaRPr sz="1000" u="none" strike="noStrike" cap="none"/>
                    </a:p>
                  </a:txBody>
                  <a:tcPr marL="91425" marR="0" marT="45700" marB="4570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alpha val="0"/>
                        </a:schemeClr>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cxnSp>
        <p:nvCxnSpPr>
          <p:cNvPr id="253" name="Google Shape;253;g127e8fc986c_0_0"/>
          <p:cNvCxnSpPr/>
          <p:nvPr/>
        </p:nvCxnSpPr>
        <p:spPr>
          <a:xfrm>
            <a:off x="5078400" y="2798670"/>
            <a:ext cx="3753300" cy="0"/>
          </a:xfrm>
          <a:prstGeom prst="straightConnector1">
            <a:avLst/>
          </a:prstGeom>
          <a:noFill/>
          <a:ln w="9525" cap="flat" cmpd="sng">
            <a:solidFill>
              <a:schemeClr val="lt2"/>
            </a:solidFill>
            <a:prstDash val="dot"/>
            <a:round/>
            <a:headEnd type="none" w="sm" len="sm"/>
            <a:tailEnd type="none" w="sm" len="sm"/>
          </a:ln>
        </p:spPr>
      </p:cxnSp>
      <p:sp>
        <p:nvSpPr>
          <p:cNvPr id="254" name="Google Shape;254;g127e8fc986c_0_0"/>
          <p:cNvSpPr txBox="1">
            <a:spLocks noGrp="1"/>
          </p:cNvSpPr>
          <p:nvPr>
            <p:ph type="body" idx="1"/>
          </p:nvPr>
        </p:nvSpPr>
        <p:spPr>
          <a:xfrm>
            <a:off x="311700" y="987662"/>
            <a:ext cx="2132400" cy="2811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chemeClr val="dk2"/>
                </a:solidFill>
              </a:rPr>
              <a:t>BISHOPRIC</a:t>
            </a:r>
            <a:endParaRPr sz="1000">
              <a:solidFill>
                <a:schemeClr val="dk2"/>
              </a:solidFill>
            </a:endParaRPr>
          </a:p>
        </p:txBody>
      </p:sp>
      <p:sp>
        <p:nvSpPr>
          <p:cNvPr id="255" name="Google Shape;255;g127e8fc986c_0_0"/>
          <p:cNvSpPr txBox="1">
            <a:spLocks noGrp="1"/>
          </p:cNvSpPr>
          <p:nvPr>
            <p:ph type="body" idx="1"/>
          </p:nvPr>
        </p:nvSpPr>
        <p:spPr>
          <a:xfrm>
            <a:off x="5060275" y="694737"/>
            <a:ext cx="2132400" cy="2811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chemeClr val="dk2"/>
                </a:solidFill>
              </a:rPr>
              <a:t>MINISTERING</a:t>
            </a:r>
            <a:endParaRPr sz="1000">
              <a:solidFill>
                <a:schemeClr val="dk2"/>
              </a:solidFill>
            </a:endParaRPr>
          </a:p>
        </p:txBody>
      </p:sp>
      <p:cxnSp>
        <p:nvCxnSpPr>
          <p:cNvPr id="256" name="Google Shape;256;g127e8fc986c_0_0"/>
          <p:cNvCxnSpPr/>
          <p:nvPr/>
        </p:nvCxnSpPr>
        <p:spPr>
          <a:xfrm>
            <a:off x="5064650" y="953283"/>
            <a:ext cx="3765300" cy="0"/>
          </a:xfrm>
          <a:prstGeom prst="straightConnector1">
            <a:avLst/>
          </a:prstGeom>
          <a:noFill/>
          <a:ln w="19050" cap="flat" cmpd="sng">
            <a:solidFill>
              <a:schemeClr val="lt2"/>
            </a:solidFill>
            <a:prstDash val="solid"/>
            <a:round/>
            <a:headEnd type="none" w="sm" len="sm"/>
            <a:tailEnd type="none" w="sm" len="sm"/>
          </a:ln>
        </p:spPr>
      </p:cxnSp>
      <p:graphicFrame>
        <p:nvGraphicFramePr>
          <p:cNvPr id="257" name="Google Shape;257;g127e8fc986c_0_0"/>
          <p:cNvGraphicFramePr/>
          <p:nvPr/>
        </p:nvGraphicFramePr>
        <p:xfrm>
          <a:off x="5064650" y="1028594"/>
          <a:ext cx="3757200" cy="715675"/>
        </p:xfrm>
        <a:graphic>
          <a:graphicData uri="http://schemas.openxmlformats.org/drawingml/2006/table">
            <a:tbl>
              <a:tblPr>
                <a:noFill/>
                <a:tableStyleId>{50628BF4-9092-4AE4-8A91-0AAF01E3CDD0}</a:tableStyleId>
              </a:tblPr>
              <a:tblGrid>
                <a:gridCol w="2269050">
                  <a:extLst>
                    <a:ext uri="{9D8B030D-6E8A-4147-A177-3AD203B41FA5}">
                      <a16:colId xmlns:a16="http://schemas.microsoft.com/office/drawing/2014/main" val="20000"/>
                    </a:ext>
                  </a:extLst>
                </a:gridCol>
                <a:gridCol w="291425">
                  <a:extLst>
                    <a:ext uri="{9D8B030D-6E8A-4147-A177-3AD203B41FA5}">
                      <a16:colId xmlns:a16="http://schemas.microsoft.com/office/drawing/2014/main" val="20001"/>
                    </a:ext>
                  </a:extLst>
                </a:gridCol>
                <a:gridCol w="1196725">
                  <a:extLst>
                    <a:ext uri="{9D8B030D-6E8A-4147-A177-3AD203B41FA5}">
                      <a16:colId xmlns:a16="http://schemas.microsoft.com/office/drawing/2014/main" val="20002"/>
                    </a:ext>
                  </a:extLst>
                </a:gridCol>
              </a:tblGrid>
              <a:tr h="158725">
                <a:tc>
                  <a:txBody>
                    <a:bodyPr/>
                    <a:lstStyle/>
                    <a:p>
                      <a:pPr marL="0" marR="0" lvl="0" indent="0" algn="l" rtl="0">
                        <a:lnSpc>
                          <a:spcPct val="100000"/>
                        </a:lnSpc>
                        <a:spcBef>
                          <a:spcPts val="0"/>
                        </a:spcBef>
                        <a:spcAft>
                          <a:spcPts val="0"/>
                        </a:spcAft>
                        <a:buClr>
                          <a:srgbClr val="000000"/>
                        </a:buClr>
                        <a:buSzPts val="800"/>
                        <a:buFont typeface="Arial"/>
                        <a:buNone/>
                      </a:pPr>
                      <a:r>
                        <a:rPr lang="en" sz="800" b="1" u="none" strike="noStrike" cap="none"/>
                        <a:t>NAME</a:t>
                      </a:r>
                      <a:endParaRPr sz="800" b="1" u="none" strike="noStrike" cap="none"/>
                    </a:p>
                  </a:txBody>
                  <a:tcPr marL="91425" marR="0" marT="0" marB="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800"/>
                        <a:buFont typeface="Arial"/>
                        <a:buNone/>
                      </a:pPr>
                      <a:r>
                        <a:rPr lang="en" sz="800" b="1" u="none" strike="noStrike" cap="none"/>
                        <a:t>PHONE</a:t>
                      </a:r>
                      <a:endParaRPr sz="800" b="1" u="none" strike="noStrike" cap="none"/>
                    </a:p>
                  </a:txBody>
                  <a:tcPr marL="91425" marR="0" marT="0" marB="0" anchor="ctr">
                    <a:lnL w="9525" cap="flat" cmpd="sng">
                      <a:solidFill>
                        <a:schemeClr val="lt2">
                          <a:alpha val="0"/>
                        </a:schemeClr>
                      </a:solidFill>
                      <a:prstDash val="dot"/>
                      <a:round/>
                      <a:headEnd type="none" w="sm" len="sm"/>
                      <a:tailEnd type="none" w="sm" len="sm"/>
                    </a:lnL>
                    <a:lnR w="9525" cap="flat" cmpd="sng">
                      <a:solidFill>
                        <a:schemeClr val="lt2">
                          <a:alpha val="0"/>
                        </a:schemeClr>
                      </a:solidFill>
                      <a:prstDash val="dot"/>
                      <a:round/>
                      <a:headEnd type="none" w="sm" len="sm"/>
                      <a:tailEnd type="none" w="sm" len="sm"/>
                    </a:lnR>
                    <a:lnT w="9525" cap="flat" cmpd="sng">
                      <a:solidFill>
                        <a:schemeClr val="lt2">
                          <a:alpha val="0"/>
                        </a:schemeClr>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27847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r h="27847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a:p>
                  </a:txBody>
                  <a:tcPr marL="91425" marR="0" marT="45700" marB="45700" anchor="ctr">
                    <a:lnL w="9525" cap="flat" cmpd="sng">
                      <a:solidFill>
                        <a:schemeClr val="lt2"/>
                      </a:solidFill>
                      <a:prstDash val="dot"/>
                      <a:round/>
                      <a:headEnd type="none" w="sm" len="sm"/>
                      <a:tailEnd type="none" w="sm" len="sm"/>
                    </a:lnL>
                    <a:lnR w="9525" cap="flat" cmpd="sng">
                      <a:solidFill>
                        <a:schemeClr val="lt2"/>
                      </a:solidFill>
                      <a:prstDash val="dot"/>
                      <a:round/>
                      <a:headEnd type="none" w="sm" len="sm"/>
                      <a:tailEnd type="none" w="sm" len="sm"/>
                    </a:lnR>
                    <a:lnT w="9525" cap="flat" cmpd="sng">
                      <a:solidFill>
                        <a:schemeClr val="lt2"/>
                      </a:solidFill>
                      <a:prstDash val="dot"/>
                      <a:round/>
                      <a:headEnd type="none" w="sm" len="sm"/>
                      <a:tailEnd type="none" w="sm" len="sm"/>
                    </a:lnT>
                    <a:lnB w="9525" cap="flat" cmpd="sng">
                      <a:solidFill>
                        <a:schemeClr val="lt2"/>
                      </a:solidFill>
                      <a:prstDash val="dot"/>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4"/>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3a : EMERGENCY PROCEDURES, COMMUNICATION &amp; ASSIGNMENTS</a:t>
            </a:r>
            <a:endParaRPr sz="1100" b="1" i="0" u="none" strike="noStrike" cap="none">
              <a:solidFill>
                <a:srgbClr val="FFFFFF"/>
              </a:solidFill>
              <a:latin typeface="Proxima Nova"/>
              <a:ea typeface="Proxima Nova"/>
              <a:cs typeface="Proxima Nova"/>
              <a:sym typeface="Proxima Nova"/>
            </a:endParaRPr>
          </a:p>
        </p:txBody>
      </p:sp>
      <p:sp>
        <p:nvSpPr>
          <p:cNvPr id="263" name="Google Shape;263;p14"/>
          <p:cNvSpPr txBox="1">
            <a:spLocks noGrp="1"/>
          </p:cNvSpPr>
          <p:nvPr>
            <p:ph type="title"/>
          </p:nvPr>
        </p:nvSpPr>
        <p:spPr>
          <a:xfrm>
            <a:off x="1267800" y="570600"/>
            <a:ext cx="6608400" cy="4002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300" b="1"/>
              <a:t>Ward Instructions:</a:t>
            </a:r>
            <a:endParaRPr sz="1300" b="1"/>
          </a:p>
          <a:p>
            <a:pPr marL="0" lvl="0" indent="0" algn="l" rtl="0">
              <a:lnSpc>
                <a:spcPct val="100000"/>
              </a:lnSpc>
              <a:spcBef>
                <a:spcPts val="0"/>
              </a:spcBef>
              <a:spcAft>
                <a:spcPts val="0"/>
              </a:spcAft>
              <a:buSzPts val="2800"/>
              <a:buNone/>
            </a:pPr>
            <a:r>
              <a:rPr lang="en" sz="1300"/>
              <a:t>When an emergency hits it will be important to have procedures in place to get help and resources to members of the ward. A clear communication chain will help to check on and account for your ward members. Having a clearly understood communication procedure will help with minimizing confusion and losing track of members in an emergency.</a:t>
            </a:r>
            <a:endParaRPr sz="1300"/>
          </a:p>
          <a:p>
            <a:pPr marL="0" lvl="0" indent="0" algn="l" rtl="0">
              <a:lnSpc>
                <a:spcPct val="100000"/>
              </a:lnSpc>
              <a:spcBef>
                <a:spcPts val="0"/>
              </a:spcBef>
              <a:spcAft>
                <a:spcPts val="0"/>
              </a:spcAft>
              <a:buSzPts val="2800"/>
              <a:buNone/>
            </a:pPr>
            <a:endParaRPr sz="1300"/>
          </a:p>
          <a:p>
            <a:pPr marL="0" lvl="0" indent="0" algn="l" rtl="0">
              <a:lnSpc>
                <a:spcPct val="100000"/>
              </a:lnSpc>
              <a:spcBef>
                <a:spcPts val="0"/>
              </a:spcBef>
              <a:spcAft>
                <a:spcPts val="0"/>
              </a:spcAft>
              <a:buSzPts val="2800"/>
              <a:buNone/>
            </a:pPr>
            <a:r>
              <a:rPr lang="en" sz="1300"/>
              <a:t>In the following section, include:</a:t>
            </a:r>
            <a:endParaRPr sz="1300"/>
          </a:p>
          <a:p>
            <a:pPr marL="457200" lvl="0" indent="-311150" algn="l" rtl="0">
              <a:lnSpc>
                <a:spcPct val="100000"/>
              </a:lnSpc>
              <a:spcBef>
                <a:spcPts val="0"/>
              </a:spcBef>
              <a:spcAft>
                <a:spcPts val="0"/>
              </a:spcAft>
              <a:buSzPts val="1300"/>
              <a:buChar char="●"/>
            </a:pPr>
            <a:r>
              <a:rPr lang="en" sz="1300"/>
              <a:t>General emergency procedures</a:t>
            </a:r>
            <a:endParaRPr sz="1300"/>
          </a:p>
          <a:p>
            <a:pPr marL="914400" lvl="1" indent="-292100" algn="l" rtl="0">
              <a:lnSpc>
                <a:spcPct val="100000"/>
              </a:lnSpc>
              <a:spcBef>
                <a:spcPts val="0"/>
              </a:spcBef>
              <a:spcAft>
                <a:spcPts val="0"/>
              </a:spcAft>
              <a:buSzPts val="1000"/>
              <a:buChar char="○"/>
            </a:pPr>
            <a:r>
              <a:rPr lang="en" sz="1000"/>
              <a:t>How and when any emergency protocols/plans are enacted</a:t>
            </a:r>
            <a:endParaRPr sz="1000"/>
          </a:p>
          <a:p>
            <a:pPr marL="914400" lvl="1" indent="-292100" algn="l" rtl="0">
              <a:lnSpc>
                <a:spcPct val="100000"/>
              </a:lnSpc>
              <a:spcBef>
                <a:spcPts val="0"/>
              </a:spcBef>
              <a:spcAft>
                <a:spcPts val="0"/>
              </a:spcAft>
              <a:buSzPts val="1000"/>
              <a:buChar char="○"/>
            </a:pPr>
            <a:r>
              <a:rPr lang="en" sz="1000"/>
              <a:t>Key leaders in those decisions</a:t>
            </a:r>
            <a:endParaRPr sz="1000"/>
          </a:p>
          <a:p>
            <a:pPr marL="914400" lvl="1" indent="-292100" algn="l" rtl="0">
              <a:lnSpc>
                <a:spcPct val="100000"/>
              </a:lnSpc>
              <a:spcBef>
                <a:spcPts val="0"/>
              </a:spcBef>
              <a:spcAft>
                <a:spcPts val="0"/>
              </a:spcAft>
              <a:buSzPts val="1000"/>
              <a:buChar char="○"/>
            </a:pPr>
            <a:r>
              <a:rPr lang="en" sz="1000"/>
              <a:t>Ward emergency coordinator contact info</a:t>
            </a:r>
            <a:endParaRPr sz="1000"/>
          </a:p>
          <a:p>
            <a:pPr marL="457200" lvl="0" indent="-311150" algn="l" rtl="0">
              <a:lnSpc>
                <a:spcPct val="100000"/>
              </a:lnSpc>
              <a:spcBef>
                <a:spcPts val="0"/>
              </a:spcBef>
              <a:spcAft>
                <a:spcPts val="0"/>
              </a:spcAft>
              <a:buSzPts val="1300"/>
              <a:buChar char="●"/>
            </a:pPr>
            <a:r>
              <a:rPr lang="en" sz="1300"/>
              <a:t>Communication chain</a:t>
            </a:r>
            <a:endParaRPr sz="1300"/>
          </a:p>
          <a:p>
            <a:pPr marL="914400" lvl="1" indent="-292100" algn="l" rtl="0">
              <a:lnSpc>
                <a:spcPct val="100000"/>
              </a:lnSpc>
              <a:spcBef>
                <a:spcPts val="0"/>
              </a:spcBef>
              <a:spcAft>
                <a:spcPts val="0"/>
              </a:spcAft>
              <a:buSzPts val="1000"/>
              <a:buChar char="○"/>
            </a:pPr>
            <a:r>
              <a:rPr lang="en" sz="1000"/>
              <a:t>The Elders Quorum presidency and the Relief Society presidency should be at the top of the chain</a:t>
            </a:r>
            <a:endParaRPr sz="1000"/>
          </a:p>
          <a:p>
            <a:pPr marL="914400" lvl="1" indent="-292100" algn="l" rtl="0">
              <a:lnSpc>
                <a:spcPct val="100000"/>
              </a:lnSpc>
              <a:spcBef>
                <a:spcPts val="0"/>
              </a:spcBef>
              <a:spcAft>
                <a:spcPts val="0"/>
              </a:spcAft>
              <a:buSzPts val="1000"/>
              <a:buChar char="○"/>
            </a:pPr>
            <a:r>
              <a:rPr lang="en" sz="1000"/>
              <a:t>Consider how to utilize ward Ministering assignments for contacting ward members </a:t>
            </a:r>
            <a:endParaRPr sz="1000"/>
          </a:p>
          <a:p>
            <a:pPr marL="914400" lvl="1" indent="-292100" algn="l" rtl="0">
              <a:lnSpc>
                <a:spcPct val="100000"/>
              </a:lnSpc>
              <a:spcBef>
                <a:spcPts val="0"/>
              </a:spcBef>
              <a:spcAft>
                <a:spcPts val="0"/>
              </a:spcAft>
              <a:buSzPts val="1000"/>
              <a:buChar char="○"/>
            </a:pPr>
            <a:r>
              <a:rPr lang="en" sz="1000"/>
              <a:t>Plan for updating ward contact info annually (i.e. for example during annually tithing settlements)</a:t>
            </a:r>
            <a:endParaRPr sz="1000"/>
          </a:p>
          <a:p>
            <a:pPr marL="457200" lvl="0" indent="-311150" algn="l" rtl="0">
              <a:lnSpc>
                <a:spcPct val="100000"/>
              </a:lnSpc>
              <a:spcBef>
                <a:spcPts val="0"/>
              </a:spcBef>
              <a:spcAft>
                <a:spcPts val="0"/>
              </a:spcAft>
              <a:buSzPts val="1300"/>
              <a:buChar char="●"/>
            </a:pPr>
            <a:r>
              <a:rPr lang="en" sz="1300"/>
              <a:t>List of assignments</a:t>
            </a:r>
            <a:endParaRPr sz="1300"/>
          </a:p>
          <a:p>
            <a:pPr marL="914400" lvl="1" indent="-292100" algn="l" rtl="0">
              <a:lnSpc>
                <a:spcPct val="100000"/>
              </a:lnSpc>
              <a:spcBef>
                <a:spcPts val="0"/>
              </a:spcBef>
              <a:spcAft>
                <a:spcPts val="0"/>
              </a:spcAft>
              <a:buSzPts val="1000"/>
              <a:buChar char="○"/>
            </a:pPr>
            <a:r>
              <a:rPr lang="en" sz="1000"/>
              <a:t>Who is in charge or which protocols/procedures</a:t>
            </a:r>
            <a:endParaRPr sz="1000"/>
          </a:p>
          <a:p>
            <a:pPr marL="914400" lvl="1" indent="-292100" algn="l" rtl="0">
              <a:lnSpc>
                <a:spcPct val="100000"/>
              </a:lnSpc>
              <a:spcBef>
                <a:spcPts val="0"/>
              </a:spcBef>
              <a:spcAft>
                <a:spcPts val="0"/>
              </a:spcAft>
              <a:buSzPts val="1000"/>
              <a:buChar char="○"/>
            </a:pPr>
            <a:r>
              <a:rPr lang="en" sz="1000"/>
              <a:t>Consider back ups for essential assignments (in case the first person is unavailable or directly effected by the emergency)</a:t>
            </a:r>
            <a:endParaRPr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General Emergency Procedures</a:t>
            </a:r>
            <a:endParaRPr sz="2400" b="1"/>
          </a:p>
        </p:txBody>
      </p:sp>
      <p:sp>
        <p:nvSpPr>
          <p:cNvPr id="269" name="Google Shape;269;p15"/>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Proxima Nova"/>
                <a:ea typeface="Proxima Nova"/>
                <a:cs typeface="Proxima Nova"/>
                <a:sym typeface="Proxima Nova"/>
              </a:rPr>
              <a:t>SECTION 3a: EMERGENCY PROCEDURES, COMMUNICATION &amp; ASSIGNMENTS</a:t>
            </a:r>
            <a:endParaRPr sz="1100" b="1" i="0" u="none" strike="noStrike" cap="none">
              <a:solidFill>
                <a:srgbClr val="FFFFFF"/>
              </a:solidFill>
              <a:latin typeface="Proxima Nova"/>
              <a:ea typeface="Proxima Nova"/>
              <a:cs typeface="Proxima Nova"/>
              <a:sym typeface="Proxima Nova"/>
            </a:endParaRPr>
          </a:p>
        </p:txBody>
      </p:sp>
      <p:graphicFrame>
        <p:nvGraphicFramePr>
          <p:cNvPr id="270" name="Google Shape;270;p15"/>
          <p:cNvGraphicFramePr/>
          <p:nvPr/>
        </p:nvGraphicFramePr>
        <p:xfrm>
          <a:off x="497712" y="1017724"/>
          <a:ext cx="8142800" cy="3727875"/>
        </p:xfrm>
        <a:graphic>
          <a:graphicData uri="http://schemas.openxmlformats.org/drawingml/2006/table">
            <a:tbl>
              <a:tblPr firstRow="1" bandRow="1">
                <a:noFill/>
                <a:tableStyleId>{50628BF4-9092-4AE4-8A91-0AAF01E3CDD0}</a:tableStyleId>
              </a:tblPr>
              <a:tblGrid>
                <a:gridCol w="2563800">
                  <a:extLst>
                    <a:ext uri="{9D8B030D-6E8A-4147-A177-3AD203B41FA5}">
                      <a16:colId xmlns:a16="http://schemas.microsoft.com/office/drawing/2014/main" val="20000"/>
                    </a:ext>
                  </a:extLst>
                </a:gridCol>
                <a:gridCol w="5579000">
                  <a:extLst>
                    <a:ext uri="{9D8B030D-6E8A-4147-A177-3AD203B41FA5}">
                      <a16:colId xmlns:a16="http://schemas.microsoft.com/office/drawing/2014/main" val="20001"/>
                    </a:ext>
                  </a:extLst>
                </a:gridCol>
              </a:tblGrid>
              <a:tr h="750850">
                <a:tc>
                  <a:txBody>
                    <a:bodyPr/>
                    <a:lstStyle/>
                    <a:p>
                      <a:pPr marL="0" marR="0" lvl="0" indent="0" algn="l" rtl="0">
                        <a:lnSpc>
                          <a:spcPct val="100000"/>
                        </a:lnSpc>
                        <a:spcBef>
                          <a:spcPts val="0"/>
                        </a:spcBef>
                        <a:spcAft>
                          <a:spcPts val="0"/>
                        </a:spcAft>
                        <a:buNone/>
                      </a:pPr>
                      <a:r>
                        <a:rPr lang="en" sz="1400" u="none" strike="noStrike" cap="none">
                          <a:solidFill>
                            <a:schemeClr val="lt1"/>
                          </a:solidFill>
                        </a:rPr>
                        <a:t>Key Information</a:t>
                      </a:r>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None/>
                      </a:pPr>
                      <a:r>
                        <a:rPr lang="en" sz="1400" u="none" strike="noStrike" cap="none">
                          <a:solidFill>
                            <a:schemeClr val="lt1"/>
                          </a:solidFill>
                        </a:rPr>
                        <a:t>Ward Emergency Procedures</a:t>
                      </a:r>
                      <a:endParaRPr/>
                    </a:p>
                  </a:txBody>
                  <a:tcPr marL="91450" marR="91450" marT="45725" marB="45725">
                    <a:solidFill>
                      <a:schemeClr val="dk2"/>
                    </a:solidFill>
                  </a:tcPr>
                </a:tc>
                <a:extLst>
                  <a:ext uri="{0D108BD9-81ED-4DB2-BD59-A6C34878D82A}">
                    <a16:rowId xmlns:a16="http://schemas.microsoft.com/office/drawing/2014/main" val="10000"/>
                  </a:ext>
                </a:extLst>
              </a:tr>
              <a:tr h="870450">
                <a:tc>
                  <a:txBody>
                    <a:bodyPr/>
                    <a:lstStyle/>
                    <a:p>
                      <a:pPr marL="0" marR="0" lvl="0" indent="0" algn="l" rtl="0">
                        <a:lnSpc>
                          <a:spcPct val="100000"/>
                        </a:lnSpc>
                        <a:spcBef>
                          <a:spcPts val="0"/>
                        </a:spcBef>
                        <a:spcAft>
                          <a:spcPts val="0"/>
                        </a:spcAft>
                        <a:buClr>
                          <a:srgbClr val="000000"/>
                        </a:buClr>
                        <a:buSzPts val="1200"/>
                        <a:buFont typeface="Arial"/>
                        <a:buNone/>
                      </a:pPr>
                      <a:r>
                        <a:rPr lang="en" sz="1200" u="none" strike="noStrike" cap="none"/>
                        <a:t>How and when any emergency protocols/plans are enacted</a:t>
                      </a:r>
                      <a:endParaRPr/>
                    </a:p>
                    <a:p>
                      <a:pPr marL="0" marR="0" lvl="0" indent="0" algn="l" rtl="0">
                        <a:lnSpc>
                          <a:spcPct val="100000"/>
                        </a:lnSpc>
                        <a:spcBef>
                          <a:spcPts val="0"/>
                        </a:spcBef>
                        <a:spcAft>
                          <a:spcPts val="0"/>
                        </a:spcAft>
                        <a:buNone/>
                      </a:pPr>
                      <a:endParaRPr sz="12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extLst>
                  <a:ext uri="{0D108BD9-81ED-4DB2-BD59-A6C34878D82A}">
                    <a16:rowId xmlns:a16="http://schemas.microsoft.com/office/drawing/2014/main" val="10001"/>
                  </a:ext>
                </a:extLst>
              </a:tr>
              <a:tr h="989625">
                <a:tc>
                  <a:txBody>
                    <a:bodyPr/>
                    <a:lstStyle/>
                    <a:p>
                      <a:pPr marL="0" marR="0" lvl="0" indent="0" algn="l" rtl="0">
                        <a:lnSpc>
                          <a:spcPct val="100000"/>
                        </a:lnSpc>
                        <a:spcBef>
                          <a:spcPts val="0"/>
                        </a:spcBef>
                        <a:spcAft>
                          <a:spcPts val="0"/>
                        </a:spcAft>
                        <a:buClr>
                          <a:srgbClr val="000000"/>
                        </a:buClr>
                        <a:buSzPts val="1200"/>
                        <a:buFont typeface="Arial"/>
                        <a:buNone/>
                      </a:pPr>
                      <a:r>
                        <a:rPr lang="en" sz="1200" u="none" strike="noStrike" cap="none"/>
                        <a:t>Key leaders in those decisions</a:t>
                      </a:r>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extLst>
                  <a:ext uri="{0D108BD9-81ED-4DB2-BD59-A6C34878D82A}">
                    <a16:rowId xmlns:a16="http://schemas.microsoft.com/office/drawing/2014/main" val="10002"/>
                  </a:ext>
                </a:extLst>
              </a:tr>
              <a:tr h="1116950">
                <a:tc>
                  <a:txBody>
                    <a:bodyPr/>
                    <a:lstStyle/>
                    <a:p>
                      <a:pPr marL="0" marR="0" lvl="0" indent="0" algn="l" rtl="0">
                        <a:lnSpc>
                          <a:spcPct val="100000"/>
                        </a:lnSpc>
                        <a:spcBef>
                          <a:spcPts val="0"/>
                        </a:spcBef>
                        <a:spcAft>
                          <a:spcPts val="0"/>
                        </a:spcAft>
                        <a:buClr>
                          <a:srgbClr val="000000"/>
                        </a:buClr>
                        <a:buSzPts val="1200"/>
                        <a:buFont typeface="Arial"/>
                        <a:buNone/>
                      </a:pPr>
                      <a:r>
                        <a:rPr lang="en" sz="1200" u="none" strike="noStrike" cap="none"/>
                        <a:t>Ward emergency coordinator contact info</a:t>
                      </a:r>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3000" b="1"/>
              <a:t>Table of Contents</a:t>
            </a:r>
            <a:endParaRPr sz="3000" b="1"/>
          </a:p>
        </p:txBody>
      </p:sp>
      <p:sp>
        <p:nvSpPr>
          <p:cNvPr id="76" name="Google Shape;76;p3"/>
          <p:cNvSpPr txBox="1"/>
          <p:nvPr/>
        </p:nvSpPr>
        <p:spPr>
          <a:xfrm>
            <a:off x="377525" y="1161050"/>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rgbClr val="FFFFFF"/>
                </a:solidFill>
                <a:latin typeface="Proxima Nova"/>
                <a:ea typeface="Proxima Nova"/>
                <a:cs typeface="Proxima Nova"/>
                <a:sym typeface="Proxima Nova"/>
              </a:rPr>
              <a:t>SECTION 1 : EMERGENCY RESPONSE INFO</a:t>
            </a:r>
            <a:endParaRPr sz="1500" b="1" i="0" u="none" strike="noStrike" cap="none">
              <a:solidFill>
                <a:srgbClr val="FFFFFF"/>
              </a:solidFill>
              <a:latin typeface="Proxima Nova"/>
              <a:ea typeface="Proxima Nova"/>
              <a:cs typeface="Proxima Nova"/>
              <a:sym typeface="Proxima Nova"/>
            </a:endParaRPr>
          </a:p>
        </p:txBody>
      </p:sp>
      <p:sp>
        <p:nvSpPr>
          <p:cNvPr id="77" name="Google Shape;77;p3"/>
          <p:cNvSpPr txBox="1"/>
          <p:nvPr/>
        </p:nvSpPr>
        <p:spPr>
          <a:xfrm>
            <a:off x="377525" y="1737125"/>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rgbClr val="FFFFFF"/>
                </a:solidFill>
                <a:latin typeface="Proxima Nova"/>
                <a:ea typeface="Proxima Nova"/>
                <a:cs typeface="Proxima Nova"/>
                <a:sym typeface="Proxima Nova"/>
              </a:rPr>
              <a:t>SECTION 2: STAKE EMERGENCY PROCEDURES, COMMUNICATION &amp; ASSIGNMENTS</a:t>
            </a:r>
            <a:endParaRPr sz="1500" b="1" i="0" u="none" strike="noStrike" cap="none">
              <a:solidFill>
                <a:srgbClr val="FFFFFF"/>
              </a:solidFill>
              <a:latin typeface="Proxima Nova"/>
              <a:ea typeface="Proxima Nova"/>
              <a:cs typeface="Proxima Nova"/>
              <a:sym typeface="Proxima Nova"/>
            </a:endParaRPr>
          </a:p>
        </p:txBody>
      </p:sp>
      <p:sp>
        <p:nvSpPr>
          <p:cNvPr id="78" name="Google Shape;78;p3"/>
          <p:cNvSpPr txBox="1"/>
          <p:nvPr/>
        </p:nvSpPr>
        <p:spPr>
          <a:xfrm>
            <a:off x="377525" y="2313200"/>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chemeClr val="lt1"/>
                </a:solidFill>
                <a:latin typeface="Proxima Nova"/>
                <a:ea typeface="Proxima Nova"/>
                <a:cs typeface="Proxima Nova"/>
                <a:sym typeface="Proxima Nova"/>
              </a:rPr>
              <a:t>SECTION 3a: WARD EMERGENCY PROCEDURES, COMMUNICATION &amp; ASSIGNMENTS</a:t>
            </a:r>
            <a:endParaRPr sz="1500" b="1" i="0" u="none" strike="noStrike" cap="none">
              <a:solidFill>
                <a:schemeClr val="lt1"/>
              </a:solidFill>
              <a:latin typeface="Proxima Nova"/>
              <a:ea typeface="Proxima Nova"/>
              <a:cs typeface="Proxima Nova"/>
              <a:sym typeface="Proxima Nova"/>
            </a:endParaRPr>
          </a:p>
        </p:txBody>
      </p:sp>
      <p:sp>
        <p:nvSpPr>
          <p:cNvPr id="79" name="Google Shape;79;p3"/>
          <p:cNvSpPr txBox="1"/>
          <p:nvPr/>
        </p:nvSpPr>
        <p:spPr>
          <a:xfrm>
            <a:off x="377525" y="2889275"/>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chemeClr val="lt1"/>
                </a:solidFill>
                <a:latin typeface="Proxima Nova"/>
                <a:ea typeface="Proxima Nova"/>
                <a:cs typeface="Proxima Nova"/>
                <a:sym typeface="Proxima Nova"/>
              </a:rPr>
              <a:t>SECTION 3b: MEMBERS WITH SPECIAL NEEDS </a:t>
            </a:r>
            <a:r>
              <a:rPr lang="en" sz="1500" b="0" i="0" u="none" strike="noStrike" cap="none">
                <a:solidFill>
                  <a:schemeClr val="lt1"/>
                </a:solidFill>
                <a:latin typeface="Proxima Nova"/>
                <a:ea typeface="Proxima Nova"/>
                <a:cs typeface="Proxima Nova"/>
                <a:sym typeface="Proxima Nova"/>
              </a:rPr>
              <a:t>(ELDERLY OR DISABLED)</a:t>
            </a:r>
            <a:endParaRPr sz="1500" b="1" i="0" u="none" strike="noStrike" cap="none">
              <a:solidFill>
                <a:schemeClr val="lt1"/>
              </a:solidFill>
              <a:latin typeface="Proxima Nova"/>
              <a:ea typeface="Proxima Nova"/>
              <a:cs typeface="Proxima Nova"/>
              <a:sym typeface="Proxima Nova"/>
            </a:endParaRPr>
          </a:p>
        </p:txBody>
      </p:sp>
      <p:sp>
        <p:nvSpPr>
          <p:cNvPr id="80" name="Google Shape;80;p3"/>
          <p:cNvSpPr txBox="1"/>
          <p:nvPr/>
        </p:nvSpPr>
        <p:spPr>
          <a:xfrm>
            <a:off x="377525" y="3465325"/>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rgbClr val="FFFFFF"/>
                </a:solidFill>
                <a:latin typeface="Proxima Nova"/>
                <a:ea typeface="Proxima Nova"/>
                <a:cs typeface="Proxima Nova"/>
                <a:sym typeface="Proxima Nova"/>
              </a:rPr>
              <a:t>SECTION 3c: MEMBERS WITH SPECIAL EQUIPMENT OR SKILLS</a:t>
            </a:r>
            <a:endParaRPr sz="1500" b="1" i="0" u="none" strike="noStrike" cap="none">
              <a:solidFill>
                <a:srgbClr val="FFFFFF"/>
              </a:solidFill>
              <a:latin typeface="Proxima Nova"/>
              <a:ea typeface="Proxima Nova"/>
              <a:cs typeface="Proxima Nova"/>
              <a:sym typeface="Proxima Nova"/>
            </a:endParaRPr>
          </a:p>
        </p:txBody>
      </p:sp>
      <p:sp>
        <p:nvSpPr>
          <p:cNvPr id="81" name="Google Shape;81;p3"/>
          <p:cNvSpPr txBox="1"/>
          <p:nvPr/>
        </p:nvSpPr>
        <p:spPr>
          <a:xfrm>
            <a:off x="377525" y="4041375"/>
            <a:ext cx="7893300" cy="5172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rgbClr val="FFFFFF"/>
                </a:solidFill>
                <a:latin typeface="Proxima Nova"/>
                <a:ea typeface="Proxima Nova"/>
                <a:cs typeface="Proxima Nova"/>
                <a:sym typeface="Proxima Nova"/>
              </a:rPr>
              <a:t>SECTION 4: INDIVIDUAL AND FAMILY EMERGENCY PLAN AND RESOURCES</a:t>
            </a:r>
            <a:endParaRPr sz="15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Communication Chain</a:t>
            </a:r>
            <a:endParaRPr sz="2400" b="1"/>
          </a:p>
        </p:txBody>
      </p:sp>
      <p:sp>
        <p:nvSpPr>
          <p:cNvPr id="276" name="Google Shape;276;p16"/>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Proxima Nova"/>
                <a:ea typeface="Proxima Nova"/>
                <a:cs typeface="Proxima Nova"/>
                <a:sym typeface="Proxima Nova"/>
              </a:rPr>
              <a:t>SECTION 3a: EMERGENCY PROCEDURES, COMMUNICATION &amp; ASSIGNMENTS</a:t>
            </a:r>
            <a:endParaRPr sz="1100" b="1" i="0" u="none" strike="noStrike" cap="none">
              <a:solidFill>
                <a:srgbClr val="FFFFFF"/>
              </a:solidFill>
              <a:latin typeface="Proxima Nova"/>
              <a:ea typeface="Proxima Nova"/>
              <a:cs typeface="Proxima Nova"/>
              <a:sym typeface="Proxima Nova"/>
            </a:endParaRPr>
          </a:p>
        </p:txBody>
      </p:sp>
      <p:sp>
        <p:nvSpPr>
          <p:cNvPr id="277" name="Google Shape;277;p16"/>
          <p:cNvSpPr txBox="1">
            <a:spLocks noGrp="1"/>
          </p:cNvSpPr>
          <p:nvPr>
            <p:ph type="title"/>
          </p:nvPr>
        </p:nvSpPr>
        <p:spPr>
          <a:xfrm>
            <a:off x="1000075" y="1346725"/>
            <a:ext cx="7220100" cy="3391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400" b="1"/>
              <a:t>Emergency Communication Methods:</a:t>
            </a:r>
            <a:endParaRPr sz="1400" b="1"/>
          </a:p>
          <a:p>
            <a:pPr marL="0" lvl="0" indent="0" algn="l" rtl="0">
              <a:lnSpc>
                <a:spcPct val="115000"/>
              </a:lnSpc>
              <a:spcBef>
                <a:spcPts val="1200"/>
              </a:spcBef>
              <a:spcAft>
                <a:spcPts val="0"/>
              </a:spcAft>
              <a:buSzPts val="2800"/>
              <a:buNone/>
            </a:pPr>
            <a:r>
              <a:rPr lang="en" sz="1100">
                <a:solidFill>
                  <a:srgbClr val="000000"/>
                </a:solidFill>
                <a:latin typeface="Arial"/>
                <a:ea typeface="Arial"/>
                <a:cs typeface="Arial"/>
                <a:sym typeface="Arial"/>
              </a:rPr>
              <a:t>a.</a:t>
            </a:r>
            <a:r>
              <a:rPr lang="en" sz="700">
                <a:solidFill>
                  <a:srgbClr val="000000"/>
                </a:solidFill>
                <a:latin typeface="Arial"/>
                <a:ea typeface="Arial"/>
                <a:cs typeface="Arial"/>
                <a:sym typeface="Arial"/>
              </a:rPr>
              <a:t>      </a:t>
            </a:r>
            <a:r>
              <a:rPr lang="en" sz="1100">
                <a:solidFill>
                  <a:srgbClr val="000000"/>
                </a:solidFill>
                <a:latin typeface="Arial"/>
                <a:ea typeface="Arial"/>
                <a:cs typeface="Arial"/>
                <a:sym typeface="Arial"/>
              </a:rPr>
              <a:t>Internet communications (including email, social media, and internet telephone).</a:t>
            </a:r>
            <a:endParaRPr sz="1100">
              <a:solidFill>
                <a:srgbClr val="000000"/>
              </a:solidFill>
              <a:latin typeface="Arial"/>
              <a:ea typeface="Arial"/>
              <a:cs typeface="Arial"/>
              <a:sym typeface="Arial"/>
            </a:endParaRPr>
          </a:p>
          <a:p>
            <a:pPr marL="0" lvl="0" indent="0" algn="l" rtl="0">
              <a:lnSpc>
                <a:spcPct val="115000"/>
              </a:lnSpc>
              <a:spcBef>
                <a:spcPts val="1200"/>
              </a:spcBef>
              <a:spcAft>
                <a:spcPts val="0"/>
              </a:spcAft>
              <a:buSzPts val="2800"/>
              <a:buNone/>
            </a:pPr>
            <a:r>
              <a:rPr lang="en" sz="1100">
                <a:solidFill>
                  <a:srgbClr val="000000"/>
                </a:solidFill>
                <a:latin typeface="Arial"/>
                <a:ea typeface="Arial"/>
                <a:cs typeface="Arial"/>
                <a:sym typeface="Arial"/>
              </a:rPr>
              <a:t>b.</a:t>
            </a:r>
            <a:r>
              <a:rPr lang="en" sz="700">
                <a:solidFill>
                  <a:srgbClr val="000000"/>
                </a:solidFill>
                <a:latin typeface="Arial"/>
                <a:ea typeface="Arial"/>
                <a:cs typeface="Arial"/>
                <a:sym typeface="Arial"/>
              </a:rPr>
              <a:t>     </a:t>
            </a:r>
            <a:r>
              <a:rPr lang="en" sz="1100">
                <a:solidFill>
                  <a:srgbClr val="000000"/>
                </a:solidFill>
                <a:latin typeface="Arial"/>
                <a:ea typeface="Arial"/>
                <a:cs typeface="Arial"/>
                <a:sym typeface="Arial"/>
              </a:rPr>
              <a:t>Text messaging via cellular phone (which may be available even if voice service is not).</a:t>
            </a:r>
            <a:endParaRPr sz="1100">
              <a:solidFill>
                <a:srgbClr val="000000"/>
              </a:solidFill>
              <a:latin typeface="Arial"/>
              <a:ea typeface="Arial"/>
              <a:cs typeface="Arial"/>
              <a:sym typeface="Arial"/>
            </a:endParaRPr>
          </a:p>
          <a:p>
            <a:pPr marL="0" lvl="0" indent="0" algn="l" rtl="0">
              <a:lnSpc>
                <a:spcPct val="115000"/>
              </a:lnSpc>
              <a:spcBef>
                <a:spcPts val="1200"/>
              </a:spcBef>
              <a:spcAft>
                <a:spcPts val="0"/>
              </a:spcAft>
              <a:buSzPts val="2800"/>
              <a:buNone/>
            </a:pPr>
            <a:r>
              <a:rPr lang="en" sz="1100">
                <a:solidFill>
                  <a:srgbClr val="000000"/>
                </a:solidFill>
                <a:latin typeface="Arial"/>
                <a:ea typeface="Arial"/>
                <a:cs typeface="Arial"/>
                <a:sym typeface="Arial"/>
              </a:rPr>
              <a:t>c.</a:t>
            </a:r>
            <a:r>
              <a:rPr lang="en" sz="700">
                <a:solidFill>
                  <a:srgbClr val="000000"/>
                </a:solidFill>
                <a:latin typeface="Arial"/>
                <a:ea typeface="Arial"/>
                <a:cs typeface="Arial"/>
                <a:sym typeface="Arial"/>
              </a:rPr>
              <a:t>      </a:t>
            </a:r>
            <a:r>
              <a:rPr lang="en" sz="1100">
                <a:solidFill>
                  <a:srgbClr val="000000"/>
                </a:solidFill>
                <a:latin typeface="Arial"/>
                <a:ea typeface="Arial"/>
                <a:cs typeface="Arial"/>
                <a:sym typeface="Arial"/>
              </a:rPr>
              <a:t>Amateur radio.</a:t>
            </a:r>
            <a:endParaRPr sz="1100">
              <a:solidFill>
                <a:srgbClr val="000000"/>
              </a:solidFill>
              <a:latin typeface="Arial"/>
              <a:ea typeface="Arial"/>
              <a:cs typeface="Arial"/>
              <a:sym typeface="Arial"/>
            </a:endParaRPr>
          </a:p>
          <a:p>
            <a:pPr marL="0" lvl="0" indent="0" algn="l" rtl="0">
              <a:lnSpc>
                <a:spcPct val="115000"/>
              </a:lnSpc>
              <a:spcBef>
                <a:spcPts val="1200"/>
              </a:spcBef>
              <a:spcAft>
                <a:spcPts val="0"/>
              </a:spcAft>
              <a:buSzPts val="2800"/>
              <a:buNone/>
            </a:pPr>
            <a:r>
              <a:rPr lang="en" sz="1100">
                <a:solidFill>
                  <a:srgbClr val="000000"/>
                </a:solidFill>
                <a:latin typeface="Arial"/>
                <a:ea typeface="Arial"/>
                <a:cs typeface="Arial"/>
                <a:sym typeface="Arial"/>
              </a:rPr>
              <a:t>	Member Name – Ward</a:t>
            </a:r>
            <a:br>
              <a:rPr lang="en" sz="1100">
                <a:solidFill>
                  <a:srgbClr val="000000"/>
                </a:solidFill>
                <a:latin typeface="Arial"/>
                <a:ea typeface="Arial"/>
                <a:cs typeface="Arial"/>
                <a:sym typeface="Arial"/>
              </a:rPr>
            </a:br>
            <a:r>
              <a:rPr lang="en" sz="1100">
                <a:solidFill>
                  <a:srgbClr val="000000"/>
                </a:solidFill>
                <a:latin typeface="Arial"/>
                <a:ea typeface="Arial"/>
                <a:cs typeface="Arial"/>
                <a:sym typeface="Arial"/>
              </a:rPr>
              <a:t>	Member Name - Ward</a:t>
            </a:r>
            <a:br>
              <a:rPr lang="en" sz="1100">
                <a:solidFill>
                  <a:srgbClr val="000000"/>
                </a:solidFill>
                <a:latin typeface="Arial"/>
                <a:ea typeface="Arial"/>
                <a:cs typeface="Arial"/>
                <a:sym typeface="Arial"/>
              </a:rPr>
            </a:br>
            <a:r>
              <a:rPr lang="en" sz="1100">
                <a:solidFill>
                  <a:srgbClr val="000000"/>
                </a:solidFill>
                <a:latin typeface="Arial"/>
                <a:ea typeface="Arial"/>
                <a:cs typeface="Arial"/>
                <a:sym typeface="Arial"/>
              </a:rPr>
              <a:t>	Member Name - Ward</a:t>
            </a:r>
            <a:br>
              <a:rPr lang="en" sz="1100">
                <a:solidFill>
                  <a:srgbClr val="000000"/>
                </a:solidFill>
                <a:latin typeface="Arial"/>
                <a:ea typeface="Arial"/>
                <a:cs typeface="Arial"/>
                <a:sym typeface="Arial"/>
              </a:rPr>
            </a:br>
            <a:r>
              <a:rPr lang="en" sz="1100">
                <a:solidFill>
                  <a:srgbClr val="000000"/>
                </a:solidFill>
                <a:latin typeface="Arial"/>
                <a:ea typeface="Arial"/>
                <a:cs typeface="Arial"/>
                <a:sym typeface="Arial"/>
              </a:rPr>
              <a:t>	Member Name – Ward</a:t>
            </a:r>
            <a:br>
              <a:rPr lang="en" sz="1100">
                <a:solidFill>
                  <a:srgbClr val="000000"/>
                </a:solidFill>
                <a:latin typeface="Arial"/>
                <a:ea typeface="Arial"/>
                <a:cs typeface="Arial"/>
                <a:sym typeface="Arial"/>
              </a:rPr>
            </a:br>
            <a:br>
              <a:rPr lang="en" sz="1100">
                <a:solidFill>
                  <a:srgbClr val="000000"/>
                </a:solidFill>
                <a:latin typeface="Arial"/>
                <a:ea typeface="Arial"/>
                <a:cs typeface="Arial"/>
                <a:sym typeface="Arial"/>
              </a:rPr>
            </a:br>
            <a:r>
              <a:rPr lang="en" sz="1100">
                <a:solidFill>
                  <a:srgbClr val="000000"/>
                </a:solidFill>
                <a:latin typeface="Arial"/>
                <a:ea typeface="Arial"/>
                <a:cs typeface="Arial"/>
                <a:sym typeface="Arial"/>
              </a:rPr>
              <a:t>d.</a:t>
            </a:r>
            <a:r>
              <a:rPr lang="en" sz="700">
                <a:solidFill>
                  <a:srgbClr val="000000"/>
                </a:solidFill>
                <a:latin typeface="Arial"/>
                <a:ea typeface="Arial"/>
                <a:cs typeface="Arial"/>
                <a:sym typeface="Arial"/>
              </a:rPr>
              <a:t>     </a:t>
            </a:r>
            <a:r>
              <a:rPr lang="en" sz="1100">
                <a:solidFill>
                  <a:srgbClr val="000000"/>
                </a:solidFill>
                <a:latin typeface="Arial"/>
                <a:ea typeface="Arial"/>
                <a:cs typeface="Arial"/>
                <a:sym typeface="Arial"/>
              </a:rPr>
              <a:t>Personal contact via foot, bicycle, etc.</a:t>
            </a:r>
            <a:endParaRPr sz="1100">
              <a:solidFill>
                <a:srgbClr val="000000"/>
              </a:solidFill>
              <a:latin typeface="Arial"/>
              <a:ea typeface="Arial"/>
              <a:cs typeface="Arial"/>
              <a:sym typeface="Arial"/>
            </a:endParaRPr>
          </a:p>
          <a:p>
            <a:pPr marL="0" lvl="0" indent="0" algn="l" rtl="0">
              <a:lnSpc>
                <a:spcPct val="100000"/>
              </a:lnSpc>
              <a:spcBef>
                <a:spcPts val="1200"/>
              </a:spcBef>
              <a:spcAft>
                <a:spcPts val="0"/>
              </a:spcAft>
              <a:buSzPts val="2800"/>
              <a:buNone/>
            </a:pPr>
            <a:endParaRPr sz="13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List of Assignments</a:t>
            </a:r>
            <a:endParaRPr sz="2400" b="1"/>
          </a:p>
        </p:txBody>
      </p:sp>
      <p:sp>
        <p:nvSpPr>
          <p:cNvPr id="283" name="Google Shape;283;p17"/>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Proxima Nova"/>
                <a:ea typeface="Proxima Nova"/>
                <a:cs typeface="Proxima Nova"/>
                <a:sym typeface="Proxima Nova"/>
              </a:rPr>
              <a:t>SECTION 3a: EMERGENCY PROCEDURES, COMMUNICATION &amp; ASSIGNMENTS</a:t>
            </a:r>
            <a:endParaRPr sz="1100" b="1" i="0" u="none" strike="noStrike" cap="none">
              <a:solidFill>
                <a:srgbClr val="FFFFFF"/>
              </a:solidFill>
              <a:latin typeface="Proxima Nova"/>
              <a:ea typeface="Proxima Nova"/>
              <a:cs typeface="Proxima Nova"/>
              <a:sym typeface="Proxima Nova"/>
            </a:endParaRPr>
          </a:p>
        </p:txBody>
      </p:sp>
      <p:graphicFrame>
        <p:nvGraphicFramePr>
          <p:cNvPr id="284" name="Google Shape;284;p17"/>
          <p:cNvGraphicFramePr/>
          <p:nvPr/>
        </p:nvGraphicFramePr>
        <p:xfrm>
          <a:off x="311700" y="1017725"/>
          <a:ext cx="8520600" cy="3504930"/>
        </p:xfrm>
        <a:graphic>
          <a:graphicData uri="http://schemas.openxmlformats.org/drawingml/2006/table">
            <a:tbl>
              <a:tblPr>
                <a:noFill/>
                <a:tableStyleId>{50628BF4-9092-4AE4-8A91-0AAF01E3CDD0}</a:tableStyleId>
              </a:tblPr>
              <a:tblGrid>
                <a:gridCol w="1983575">
                  <a:extLst>
                    <a:ext uri="{9D8B030D-6E8A-4147-A177-3AD203B41FA5}">
                      <a16:colId xmlns:a16="http://schemas.microsoft.com/office/drawing/2014/main" val="20000"/>
                    </a:ext>
                  </a:extLst>
                </a:gridCol>
                <a:gridCol w="2987050">
                  <a:extLst>
                    <a:ext uri="{9D8B030D-6E8A-4147-A177-3AD203B41FA5}">
                      <a16:colId xmlns:a16="http://schemas.microsoft.com/office/drawing/2014/main" val="20001"/>
                    </a:ext>
                  </a:extLst>
                </a:gridCol>
                <a:gridCol w="1814450">
                  <a:extLst>
                    <a:ext uri="{9D8B030D-6E8A-4147-A177-3AD203B41FA5}">
                      <a16:colId xmlns:a16="http://schemas.microsoft.com/office/drawing/2014/main" val="20002"/>
                    </a:ext>
                  </a:extLst>
                </a:gridCol>
                <a:gridCol w="1735525">
                  <a:extLst>
                    <a:ext uri="{9D8B030D-6E8A-4147-A177-3AD203B41FA5}">
                      <a16:colId xmlns:a16="http://schemas.microsoft.com/office/drawing/2014/main" val="20003"/>
                    </a:ext>
                  </a:extLst>
                </a:gridCol>
              </a:tblGrid>
              <a:tr h="333725">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NAME (FIRST LAST)</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ASSIGNMENT</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TELEPHONE</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EMAIL</a:t>
                      </a:r>
                      <a:endParaRPr sz="1000" b="1" u="none" strike="noStrike" cap="none">
                        <a:solidFill>
                          <a:srgbClr val="FFFFFF"/>
                        </a:solidFill>
                      </a:endParaRPr>
                    </a:p>
                  </a:txBody>
                  <a:tcPr marL="91425" marR="91425" marT="91425" marB="91425">
                    <a:solidFill>
                      <a:schemeClr val="lt2"/>
                    </a:solidFill>
                  </a:tcPr>
                </a:tc>
                <a:extLst>
                  <a:ext uri="{0D108BD9-81ED-4DB2-BD59-A6C34878D82A}">
                    <a16:rowId xmlns:a16="http://schemas.microsoft.com/office/drawing/2014/main" val="10000"/>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1"/>
                  </a:ext>
                </a:extLst>
              </a:tr>
              <a:tr h="3710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2"/>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3"/>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4"/>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5"/>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6"/>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7"/>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1"/>
          <p:cNvSpPr/>
          <p:nvPr/>
        </p:nvSpPr>
        <p:spPr>
          <a:xfrm>
            <a:off x="125" y="8225"/>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0" name="Google Shape;290;p21"/>
          <p:cNvSpPr txBox="1"/>
          <p:nvPr/>
        </p:nvSpPr>
        <p:spPr>
          <a:xfrm>
            <a:off x="469075" y="1304375"/>
            <a:ext cx="8198700" cy="25512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3b:</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MEMBERS WITH SPECIAL NEEDS </a:t>
            </a:r>
            <a:br>
              <a:rPr lang="en" sz="6000" b="1" i="0" u="none" strike="noStrike" cap="none">
                <a:solidFill>
                  <a:schemeClr val="lt1"/>
                </a:solidFill>
                <a:latin typeface="Proxima Nova"/>
                <a:ea typeface="Proxima Nova"/>
                <a:cs typeface="Proxima Nova"/>
                <a:sym typeface="Proxima Nova"/>
              </a:rPr>
            </a:br>
            <a:r>
              <a:rPr lang="en" sz="3000" b="0" i="0" u="none" strike="noStrike" cap="none">
                <a:solidFill>
                  <a:schemeClr val="lt1"/>
                </a:solidFill>
                <a:latin typeface="Proxima Nova"/>
                <a:ea typeface="Proxima Nova"/>
                <a:cs typeface="Proxima Nova"/>
                <a:sym typeface="Proxima Nova"/>
              </a:rPr>
              <a:t>(ELDERLY OR DISABLED)</a:t>
            </a:r>
            <a:endParaRPr sz="3000" b="0"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2"/>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3b: MEMBERS WITH SPECIAL NEEDS (ELDERLY OR DISABLED)</a:t>
            </a:r>
            <a:endParaRPr sz="1100" b="1" i="0" u="none" strike="noStrike" cap="none">
              <a:solidFill>
                <a:srgbClr val="FFFFFF"/>
              </a:solidFill>
              <a:latin typeface="Proxima Nova"/>
              <a:ea typeface="Proxima Nova"/>
              <a:cs typeface="Proxima Nova"/>
              <a:sym typeface="Proxima Nova"/>
            </a:endParaRPr>
          </a:p>
        </p:txBody>
      </p:sp>
      <p:graphicFrame>
        <p:nvGraphicFramePr>
          <p:cNvPr id="296" name="Google Shape;296;p22"/>
          <p:cNvGraphicFramePr/>
          <p:nvPr/>
        </p:nvGraphicFramePr>
        <p:xfrm>
          <a:off x="311700" y="1017725"/>
          <a:ext cx="8520600" cy="3503405"/>
        </p:xfrm>
        <a:graphic>
          <a:graphicData uri="http://schemas.openxmlformats.org/drawingml/2006/table">
            <a:tbl>
              <a:tblPr>
                <a:noFill/>
                <a:tableStyleId>{50628BF4-9092-4AE4-8A91-0AAF01E3CDD0}</a:tableStyleId>
              </a:tblPr>
              <a:tblGrid>
                <a:gridCol w="1677875">
                  <a:extLst>
                    <a:ext uri="{9D8B030D-6E8A-4147-A177-3AD203B41FA5}">
                      <a16:colId xmlns:a16="http://schemas.microsoft.com/office/drawing/2014/main" val="20000"/>
                    </a:ext>
                  </a:extLst>
                </a:gridCol>
                <a:gridCol w="1738175">
                  <a:extLst>
                    <a:ext uri="{9D8B030D-6E8A-4147-A177-3AD203B41FA5}">
                      <a16:colId xmlns:a16="http://schemas.microsoft.com/office/drawing/2014/main" val="20001"/>
                    </a:ext>
                  </a:extLst>
                </a:gridCol>
                <a:gridCol w="1174500">
                  <a:extLst>
                    <a:ext uri="{9D8B030D-6E8A-4147-A177-3AD203B41FA5}">
                      <a16:colId xmlns:a16="http://schemas.microsoft.com/office/drawing/2014/main" val="20002"/>
                    </a:ext>
                  </a:extLst>
                </a:gridCol>
                <a:gridCol w="1127875">
                  <a:extLst>
                    <a:ext uri="{9D8B030D-6E8A-4147-A177-3AD203B41FA5}">
                      <a16:colId xmlns:a16="http://schemas.microsoft.com/office/drawing/2014/main" val="20003"/>
                    </a:ext>
                  </a:extLst>
                </a:gridCol>
                <a:gridCol w="1720850">
                  <a:extLst>
                    <a:ext uri="{9D8B030D-6E8A-4147-A177-3AD203B41FA5}">
                      <a16:colId xmlns:a16="http://schemas.microsoft.com/office/drawing/2014/main" val="20004"/>
                    </a:ext>
                  </a:extLst>
                </a:gridCol>
                <a:gridCol w="1081325">
                  <a:extLst>
                    <a:ext uri="{9D8B030D-6E8A-4147-A177-3AD203B41FA5}">
                      <a16:colId xmlns:a16="http://schemas.microsoft.com/office/drawing/2014/main" val="20005"/>
                    </a:ext>
                  </a:extLst>
                </a:gridCol>
              </a:tblGrid>
              <a:tr h="333725">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NAME (FIRST LAST)</a:t>
                      </a:r>
                      <a:endParaRPr sz="9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SPECIAL NEED</a:t>
                      </a:r>
                      <a:endParaRPr sz="9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TELEPHONE</a:t>
                      </a:r>
                      <a:endParaRPr sz="9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ADDRESS</a:t>
                      </a:r>
                      <a:endParaRPr sz="9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EMERGENCY HELPER</a:t>
                      </a:r>
                      <a:endParaRPr sz="900" b="1" u="none" strike="noStrike" cap="none">
                        <a:solidFill>
                          <a:srgbClr val="FFFFFF"/>
                        </a:solidFill>
                      </a:endParaRPr>
                    </a:p>
                  </a:txBody>
                  <a:tcPr marL="91425" marR="91425" marT="91425" marB="91425">
                    <a:solidFill>
                      <a:schemeClr val="dk2"/>
                    </a:solidFill>
                  </a:tcPr>
                </a:tc>
                <a:tc>
                  <a:txBody>
                    <a:bodyPr/>
                    <a:lstStyle/>
                    <a:p>
                      <a:pPr marL="0" marR="0" lvl="0" indent="0" algn="l" rtl="0">
                        <a:lnSpc>
                          <a:spcPct val="100000"/>
                        </a:lnSpc>
                        <a:spcBef>
                          <a:spcPts val="0"/>
                        </a:spcBef>
                        <a:spcAft>
                          <a:spcPts val="0"/>
                        </a:spcAft>
                        <a:buClr>
                          <a:srgbClr val="000000"/>
                        </a:buClr>
                        <a:buSzPts val="900"/>
                        <a:buFont typeface="Arial"/>
                        <a:buNone/>
                      </a:pPr>
                      <a:r>
                        <a:rPr lang="en" sz="900" b="1" u="none" strike="noStrike" cap="none">
                          <a:solidFill>
                            <a:srgbClr val="FFFFFF"/>
                          </a:solidFill>
                        </a:rPr>
                        <a:t>TELEPHONE</a:t>
                      </a:r>
                      <a:endParaRPr sz="900" b="1" u="none" strike="noStrike" cap="none">
                        <a:solidFill>
                          <a:srgbClr val="FFFFFF"/>
                        </a:solidFill>
                      </a:endParaRPr>
                    </a:p>
                  </a:txBody>
                  <a:tcPr marL="91425" marR="91425" marT="91425" marB="91425">
                    <a:solidFill>
                      <a:schemeClr val="dk2"/>
                    </a:solidFill>
                  </a:tcPr>
                </a:tc>
                <a:extLst>
                  <a:ext uri="{0D108BD9-81ED-4DB2-BD59-A6C34878D82A}">
                    <a16:rowId xmlns:a16="http://schemas.microsoft.com/office/drawing/2014/main" val="10000"/>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1"/>
                  </a:ext>
                </a:extLst>
              </a:tr>
              <a:tr h="3710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2"/>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3"/>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4"/>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5"/>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6"/>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7"/>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solidFill>
                      <a:srgbClr val="EBFAE5"/>
                    </a:solidFill>
                  </a:tcPr>
                </a:tc>
                <a:extLst>
                  <a:ext uri="{0D108BD9-81ED-4DB2-BD59-A6C34878D82A}">
                    <a16:rowId xmlns:a16="http://schemas.microsoft.com/office/drawing/2014/main" val="10008"/>
                  </a:ext>
                </a:extLst>
              </a:tr>
            </a:tbl>
          </a:graphicData>
        </a:graphic>
      </p:graphicFrame>
      <p:sp>
        <p:nvSpPr>
          <p:cNvPr id="297" name="Google Shape;297;p2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Special Needs</a:t>
            </a:r>
            <a:endParaRPr sz="24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23"/>
          <p:cNvSpPr/>
          <p:nvPr/>
        </p:nvSpPr>
        <p:spPr>
          <a:xfrm>
            <a:off x="125" y="8225"/>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3" name="Google Shape;303;p23"/>
          <p:cNvSpPr txBox="1"/>
          <p:nvPr/>
        </p:nvSpPr>
        <p:spPr>
          <a:xfrm>
            <a:off x="469075" y="970325"/>
            <a:ext cx="8198700" cy="36189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3c:</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MEMBERS </a:t>
            </a:r>
            <a:br>
              <a:rPr lang="en" sz="6000" b="1" i="0" u="none" strike="noStrike" cap="none">
                <a:solidFill>
                  <a:schemeClr val="lt1"/>
                </a:solidFill>
                <a:latin typeface="Proxima Nova"/>
                <a:ea typeface="Proxima Nova"/>
                <a:cs typeface="Proxima Nova"/>
                <a:sym typeface="Proxima Nova"/>
              </a:rPr>
            </a:br>
            <a:r>
              <a:rPr lang="en" sz="6000" b="1" i="0" u="none" strike="noStrike" cap="none">
                <a:solidFill>
                  <a:schemeClr val="lt1"/>
                </a:solidFill>
                <a:latin typeface="Proxima Nova"/>
                <a:ea typeface="Proxima Nova"/>
                <a:cs typeface="Proxima Nova"/>
                <a:sym typeface="Proxima Nova"/>
              </a:rPr>
              <a:t>WITH SPECIAL EQUIPMENT </a:t>
            </a:r>
            <a:br>
              <a:rPr lang="en" sz="6000" b="1" i="0" u="none" strike="noStrike" cap="none">
                <a:solidFill>
                  <a:schemeClr val="lt1"/>
                </a:solidFill>
                <a:latin typeface="Proxima Nova"/>
                <a:ea typeface="Proxima Nova"/>
                <a:cs typeface="Proxima Nova"/>
                <a:sym typeface="Proxima Nova"/>
              </a:rPr>
            </a:br>
            <a:r>
              <a:rPr lang="en" sz="6000" b="1" i="0" u="none" strike="noStrike" cap="none">
                <a:solidFill>
                  <a:schemeClr val="lt1"/>
                </a:solidFill>
                <a:latin typeface="Proxima Nova"/>
                <a:ea typeface="Proxima Nova"/>
                <a:cs typeface="Proxima Nova"/>
                <a:sym typeface="Proxima Nova"/>
              </a:rPr>
              <a:t>OR SKILLS</a:t>
            </a:r>
            <a:endParaRPr sz="3000" b="0"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4"/>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3c: MEMBERS WITH SPECIAL EQUIPMENT OR SKILLS</a:t>
            </a:r>
            <a:endParaRPr sz="1100" b="1" i="0" u="none" strike="noStrike" cap="none">
              <a:solidFill>
                <a:srgbClr val="FFFFFF"/>
              </a:solidFill>
              <a:latin typeface="Proxima Nova"/>
              <a:ea typeface="Proxima Nova"/>
              <a:cs typeface="Proxima Nova"/>
              <a:sym typeface="Proxima Nova"/>
            </a:endParaRPr>
          </a:p>
        </p:txBody>
      </p:sp>
      <p:sp>
        <p:nvSpPr>
          <p:cNvPr id="309" name="Google Shape;309;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Special Equipment</a:t>
            </a:r>
            <a:endParaRPr sz="2400" b="1"/>
          </a:p>
        </p:txBody>
      </p:sp>
      <p:graphicFrame>
        <p:nvGraphicFramePr>
          <p:cNvPr id="310" name="Google Shape;310;p24"/>
          <p:cNvGraphicFramePr/>
          <p:nvPr/>
        </p:nvGraphicFramePr>
        <p:xfrm>
          <a:off x="311700" y="1017725"/>
          <a:ext cx="8520600" cy="3504930"/>
        </p:xfrm>
        <a:graphic>
          <a:graphicData uri="http://schemas.openxmlformats.org/drawingml/2006/table">
            <a:tbl>
              <a:tblPr>
                <a:noFill/>
                <a:tableStyleId>{50628BF4-9092-4AE4-8A91-0AAF01E3CDD0}</a:tableStyleId>
              </a:tblPr>
              <a:tblGrid>
                <a:gridCol w="2415525">
                  <a:extLst>
                    <a:ext uri="{9D8B030D-6E8A-4147-A177-3AD203B41FA5}">
                      <a16:colId xmlns:a16="http://schemas.microsoft.com/office/drawing/2014/main" val="20000"/>
                    </a:ext>
                  </a:extLst>
                </a:gridCol>
                <a:gridCol w="1572075">
                  <a:extLst>
                    <a:ext uri="{9D8B030D-6E8A-4147-A177-3AD203B41FA5}">
                      <a16:colId xmlns:a16="http://schemas.microsoft.com/office/drawing/2014/main" val="20001"/>
                    </a:ext>
                  </a:extLst>
                </a:gridCol>
                <a:gridCol w="1685075">
                  <a:extLst>
                    <a:ext uri="{9D8B030D-6E8A-4147-A177-3AD203B41FA5}">
                      <a16:colId xmlns:a16="http://schemas.microsoft.com/office/drawing/2014/main" val="20002"/>
                    </a:ext>
                  </a:extLst>
                </a:gridCol>
                <a:gridCol w="1455625">
                  <a:extLst>
                    <a:ext uri="{9D8B030D-6E8A-4147-A177-3AD203B41FA5}">
                      <a16:colId xmlns:a16="http://schemas.microsoft.com/office/drawing/2014/main" val="20003"/>
                    </a:ext>
                  </a:extLst>
                </a:gridCol>
                <a:gridCol w="1392300">
                  <a:extLst>
                    <a:ext uri="{9D8B030D-6E8A-4147-A177-3AD203B41FA5}">
                      <a16:colId xmlns:a16="http://schemas.microsoft.com/office/drawing/2014/main" val="20004"/>
                    </a:ext>
                  </a:extLst>
                </a:gridCol>
              </a:tblGrid>
              <a:tr h="333725">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chemeClr val="lt1"/>
                          </a:solidFill>
                        </a:rPr>
                        <a:t>SPECIAL EQUIPMENT OR SKILLS</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EMERGENCY TYPE</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NAME (FIRST LAST)</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TELEPHONE</a:t>
                      </a:r>
                      <a:endParaRPr sz="1000" b="1" u="none" strike="noStrike" cap="none">
                        <a:solidFill>
                          <a:srgbClr val="FFFFFF"/>
                        </a:solidFill>
                      </a:endParaRPr>
                    </a:p>
                  </a:txBody>
                  <a:tcPr marL="91425" marR="91425" marT="91425" marB="91425">
                    <a:solidFill>
                      <a:schemeClr val="lt2"/>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 sz="1000" b="1" u="none" strike="noStrike" cap="none">
                          <a:solidFill>
                            <a:srgbClr val="FFFFFF"/>
                          </a:solidFill>
                        </a:rPr>
                        <a:t>EMAIL</a:t>
                      </a:r>
                      <a:endParaRPr sz="1000" b="1" u="none" strike="noStrike" cap="none">
                        <a:solidFill>
                          <a:srgbClr val="FFFFFF"/>
                        </a:solidFill>
                      </a:endParaRPr>
                    </a:p>
                  </a:txBody>
                  <a:tcPr marL="91425" marR="91425" marT="91425" marB="91425">
                    <a:solidFill>
                      <a:schemeClr val="lt2"/>
                    </a:solidFill>
                  </a:tcPr>
                </a:tc>
                <a:extLst>
                  <a:ext uri="{0D108BD9-81ED-4DB2-BD59-A6C34878D82A}">
                    <a16:rowId xmlns:a16="http://schemas.microsoft.com/office/drawing/2014/main" val="10000"/>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1"/>
                  </a:ext>
                </a:extLst>
              </a:tr>
              <a:tr h="3710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2"/>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3"/>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4"/>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5"/>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6"/>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7"/>
                  </a:ext>
                </a:extLst>
              </a:tr>
              <a:tr h="3944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8"/>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g1262c67faee_0_27"/>
          <p:cNvSpPr/>
          <p:nvPr/>
        </p:nvSpPr>
        <p:spPr>
          <a:xfrm>
            <a:off x="0" y="0"/>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6" name="Google Shape;316;g1262c67faee_0_27"/>
          <p:cNvSpPr txBox="1"/>
          <p:nvPr/>
        </p:nvSpPr>
        <p:spPr>
          <a:xfrm>
            <a:off x="469075" y="1304375"/>
            <a:ext cx="7840800" cy="25512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4:</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INDIVIDUAL AND FAMILY EMERGENCY</a:t>
            </a:r>
            <a:endParaRPr sz="60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RESPONSE</a:t>
            </a:r>
            <a:endParaRPr sz="60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PLANS</a:t>
            </a:r>
            <a:endParaRPr sz="60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b="1">
                <a:solidFill>
                  <a:schemeClr val="lt1"/>
                </a:solidFill>
                <a:latin typeface="Proxima Nova"/>
                <a:ea typeface="Proxima Nova"/>
                <a:cs typeface="Proxima Nova"/>
                <a:sym typeface="Proxima Nova"/>
              </a:rPr>
              <a:t>*contents taken from the Temporal Preparedness Guide North America Central Area Guide</a:t>
            </a:r>
            <a:endParaRPr b="1">
              <a:solidFill>
                <a:schemeClr val="lt1"/>
              </a:solidFill>
              <a:latin typeface="Proxima Nova"/>
              <a:ea typeface="Proxima Nova"/>
              <a:cs typeface="Proxima Nova"/>
              <a:sym typeface="Proxima Nov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g127e8fc986c_0_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 sz="1800">
                <a:solidFill>
                  <a:schemeClr val="accent3"/>
                </a:solidFill>
              </a:rPr>
              <a:t>Emergency Planning Guidelines</a:t>
            </a:r>
            <a:endParaRPr sz="3100"/>
          </a:p>
        </p:txBody>
      </p:sp>
      <p:sp>
        <p:nvSpPr>
          <p:cNvPr id="322" name="Google Shape;322;g127e8fc986c_0_25"/>
          <p:cNvSpPr txBox="1">
            <a:spLocks noGrp="1"/>
          </p:cNvSpPr>
          <p:nvPr>
            <p:ph type="body" idx="1"/>
          </p:nvPr>
        </p:nvSpPr>
        <p:spPr>
          <a:xfrm>
            <a:off x="311700" y="933850"/>
            <a:ext cx="8520600" cy="3635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400" b="1"/>
              <a:t>Introduction:</a:t>
            </a:r>
            <a:endParaRPr sz="1400" b="1"/>
          </a:p>
          <a:p>
            <a:pPr marL="0" lvl="0" indent="0" algn="l" rtl="0">
              <a:lnSpc>
                <a:spcPct val="115000"/>
              </a:lnSpc>
              <a:spcBef>
                <a:spcPts val="0"/>
              </a:spcBef>
              <a:spcAft>
                <a:spcPts val="0"/>
              </a:spcAft>
              <a:buSzPts val="1800"/>
              <a:buNone/>
            </a:pPr>
            <a:r>
              <a:rPr lang="en" sz="1400"/>
              <a:t>God has promised, "If ye are prepared ye shall not fear" (Doctrine and Covenants 38:30). When we have plans in place, we are more prepared for challenges. This includes:</a:t>
            </a:r>
            <a:endParaRPr sz="1400"/>
          </a:p>
          <a:p>
            <a:pPr marL="457200" lvl="1" indent="0" algn="l" rtl="0">
              <a:lnSpc>
                <a:spcPct val="115000"/>
              </a:lnSpc>
              <a:spcBef>
                <a:spcPts val="0"/>
              </a:spcBef>
              <a:spcAft>
                <a:spcPts val="0"/>
              </a:spcAft>
              <a:buSzPts val="1400"/>
              <a:buNone/>
            </a:pPr>
            <a:r>
              <a:rPr lang="en" sz="1000"/>
              <a:t>• Emergency planning</a:t>
            </a:r>
            <a:endParaRPr sz="1000"/>
          </a:p>
          <a:p>
            <a:pPr marL="457200" lvl="1" indent="0" algn="l" rtl="0">
              <a:lnSpc>
                <a:spcPct val="115000"/>
              </a:lnSpc>
              <a:spcBef>
                <a:spcPts val="0"/>
              </a:spcBef>
              <a:spcAft>
                <a:spcPts val="0"/>
              </a:spcAft>
              <a:buSzPts val="1400"/>
              <a:buNone/>
            </a:pPr>
            <a:r>
              <a:rPr lang="en" sz="1000"/>
              <a:t>• Home storage and production</a:t>
            </a:r>
            <a:endParaRPr sz="1000"/>
          </a:p>
          <a:p>
            <a:pPr marL="457200" lvl="1" indent="0" algn="l" rtl="0">
              <a:lnSpc>
                <a:spcPct val="115000"/>
              </a:lnSpc>
              <a:spcBef>
                <a:spcPts val="0"/>
              </a:spcBef>
              <a:spcAft>
                <a:spcPts val="0"/>
              </a:spcAft>
              <a:buSzPts val="1400"/>
              <a:buNone/>
            </a:pPr>
            <a:r>
              <a:rPr lang="en" sz="1000"/>
              <a:t>• Financial preparedness</a:t>
            </a:r>
            <a:endParaRPr sz="1000"/>
          </a:p>
          <a:p>
            <a:pPr marL="457200" lvl="1" indent="0" algn="l" rtl="0">
              <a:lnSpc>
                <a:spcPct val="115000"/>
              </a:lnSpc>
              <a:spcBef>
                <a:spcPts val="0"/>
              </a:spcBef>
              <a:spcAft>
                <a:spcPts val="0"/>
              </a:spcAft>
              <a:buSzPts val="1400"/>
              <a:buNone/>
            </a:pPr>
            <a:r>
              <a:rPr lang="en" sz="1000"/>
              <a:t>• Emotional preparedness.</a:t>
            </a:r>
            <a:endParaRPr sz="1000"/>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r>
              <a:rPr lang="en" sz="1400"/>
              <a:t>Like spiritual learning, preparedness is best done “line upon line” (Isaiah 28:10). And when challenges occur, we can learn from them, heal and grow, and continue to prepare.</a:t>
            </a:r>
            <a:endParaRPr sz="1400"/>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r>
              <a:rPr lang="en" sz="1400" b="1"/>
              <a:t>Elements of an Emergency Plan:</a:t>
            </a:r>
            <a:endParaRPr sz="1400" b="1"/>
          </a:p>
          <a:p>
            <a:pPr marL="0" lvl="0" indent="0" algn="l" rtl="0">
              <a:lnSpc>
                <a:spcPct val="115000"/>
              </a:lnSpc>
              <a:spcBef>
                <a:spcPts val="0"/>
              </a:spcBef>
              <a:spcAft>
                <a:spcPts val="0"/>
              </a:spcAft>
              <a:buSzPts val="1800"/>
              <a:buNone/>
            </a:pPr>
            <a:r>
              <a:rPr lang="en" sz="1400"/>
              <a:t>Start by learning about the disasters that could happen where you live. Then prepare your home. Make an emergency kit. Create a plan for communicating and gathering during a disaster.</a:t>
            </a:r>
            <a:endParaRPr sz="1400"/>
          </a:p>
          <a:p>
            <a:pPr marL="0" lvl="0" indent="0" algn="l" rtl="0">
              <a:lnSpc>
                <a:spcPct val="115000"/>
              </a:lnSpc>
              <a:spcBef>
                <a:spcPts val="0"/>
              </a:spcBef>
              <a:spcAft>
                <a:spcPts val="0"/>
              </a:spcAft>
              <a:buSzPts val="1800"/>
              <a:buNone/>
            </a:pPr>
            <a:endParaRPr sz="1500"/>
          </a:p>
        </p:txBody>
      </p:sp>
      <p:sp>
        <p:nvSpPr>
          <p:cNvPr id="323" name="Google Shape;323;g127e8fc986c_0_25"/>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g127e8fc986c_0_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Preparing Your Home for Emergencies</a:t>
            </a:r>
            <a:endParaRPr/>
          </a:p>
        </p:txBody>
      </p:sp>
      <p:sp>
        <p:nvSpPr>
          <p:cNvPr id="329" name="Google Shape;329;g127e8fc986c_0_31"/>
          <p:cNvSpPr txBox="1">
            <a:spLocks noGrp="1"/>
          </p:cNvSpPr>
          <p:nvPr>
            <p:ph type="body" idx="1"/>
          </p:nvPr>
        </p:nvSpPr>
        <p:spPr>
          <a:xfrm>
            <a:off x="311700" y="970325"/>
            <a:ext cx="8520600" cy="3598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200" b="1"/>
              <a:t>General Preparation</a:t>
            </a:r>
            <a:endParaRPr sz="1200" b="1"/>
          </a:p>
          <a:p>
            <a:pPr marL="0" lvl="0" indent="0" algn="l" rtl="0">
              <a:lnSpc>
                <a:spcPct val="115000"/>
              </a:lnSpc>
              <a:spcBef>
                <a:spcPts val="0"/>
              </a:spcBef>
              <a:spcAft>
                <a:spcPts val="0"/>
              </a:spcAft>
              <a:buSzPts val="1800"/>
              <a:buNone/>
            </a:pPr>
            <a:r>
              <a:rPr lang="en" sz="1200"/>
              <a:t>There are many things you can do to prepare your home for potential emergencies. Consider the following:</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b="1"/>
              <a:t>Utility Shut-Off</a:t>
            </a:r>
            <a:endParaRPr sz="1200" b="1"/>
          </a:p>
          <a:p>
            <a:pPr marL="0" lvl="0" indent="0" algn="l" rtl="0">
              <a:lnSpc>
                <a:spcPct val="115000"/>
              </a:lnSpc>
              <a:spcBef>
                <a:spcPts val="0"/>
              </a:spcBef>
              <a:spcAft>
                <a:spcPts val="0"/>
              </a:spcAft>
              <a:buSzPts val="1800"/>
              <a:buNone/>
            </a:pPr>
            <a:r>
              <a:rPr lang="en" sz="1200"/>
              <a:t>Locate the shut-off valves and levers for utilities. Know how to turn off the water, electricity, and natural gas lines inside and outside your home.</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b="1"/>
              <a:t>Food, Water, and Non-food Essentials Home Storage</a:t>
            </a:r>
            <a:endParaRPr sz="1200" b="1"/>
          </a:p>
          <a:p>
            <a:pPr marL="0" lvl="0" indent="0" algn="l" rtl="0">
              <a:lnSpc>
                <a:spcPct val="115000"/>
              </a:lnSpc>
              <a:spcBef>
                <a:spcPts val="0"/>
              </a:spcBef>
              <a:spcAft>
                <a:spcPts val="0"/>
              </a:spcAft>
              <a:buSzPts val="1800"/>
              <a:buNone/>
            </a:pPr>
            <a:r>
              <a:rPr lang="en" sz="1200"/>
              <a:t>A store of food, water, and non-food essentials can help when emergencies disrupt our daily lives. Consider taking the following steps (additional details within Area Temporal Preparedness Guide: North America Central(pdf)):</a:t>
            </a:r>
            <a:endParaRPr sz="1200"/>
          </a:p>
          <a:p>
            <a:pPr marL="171450" lvl="0" indent="-171450" algn="l" rtl="0">
              <a:lnSpc>
                <a:spcPct val="115000"/>
              </a:lnSpc>
              <a:spcBef>
                <a:spcPts val="0"/>
              </a:spcBef>
              <a:spcAft>
                <a:spcPts val="0"/>
              </a:spcAft>
              <a:buSzPts val="1800"/>
              <a:buFont typeface="Arial"/>
              <a:buChar char="•"/>
            </a:pPr>
            <a:r>
              <a:rPr lang="en" sz="1200"/>
              <a:t>Store an emergency supply of nonrefrigerated foods.</a:t>
            </a:r>
            <a:endParaRPr sz="1200"/>
          </a:p>
          <a:p>
            <a:pPr marL="171450" lvl="0" indent="-171450" algn="l" rtl="0">
              <a:lnSpc>
                <a:spcPct val="115000"/>
              </a:lnSpc>
              <a:spcBef>
                <a:spcPts val="0"/>
              </a:spcBef>
              <a:spcAft>
                <a:spcPts val="0"/>
              </a:spcAft>
              <a:buSzPts val="1800"/>
              <a:buFont typeface="Arial"/>
              <a:buChar char="•"/>
            </a:pPr>
            <a:r>
              <a:rPr lang="en" sz="1200"/>
              <a:t>Plan on one gallon of water per person per day for drinking, food preparation, and sanitation. Store enough water for three days.</a:t>
            </a:r>
            <a:endParaRPr sz="1200"/>
          </a:p>
          <a:p>
            <a:pPr marL="171450" lvl="0" indent="-171450" algn="l" rtl="0">
              <a:lnSpc>
                <a:spcPct val="115000"/>
              </a:lnSpc>
              <a:spcBef>
                <a:spcPts val="0"/>
              </a:spcBef>
              <a:spcAft>
                <a:spcPts val="0"/>
              </a:spcAft>
              <a:buSzPts val="1800"/>
              <a:buFont typeface="Arial"/>
              <a:buChar char="•"/>
            </a:pPr>
            <a:r>
              <a:rPr lang="en" sz="1200"/>
              <a:t>Store medical supplies, clothing, blankets, flashlights, extra batteries, sanitation supplies, and so on.</a:t>
            </a:r>
            <a:endParaRPr sz="1200"/>
          </a:p>
        </p:txBody>
      </p:sp>
      <p:sp>
        <p:nvSpPr>
          <p:cNvPr id="330" name="Google Shape;330;g127e8fc986c_0_31"/>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Preparing Your Home for Emergencies</a:t>
            </a:r>
            <a:endParaRPr/>
          </a:p>
        </p:txBody>
      </p:sp>
      <p:sp>
        <p:nvSpPr>
          <p:cNvPr id="336" name="Google Shape;336;p2"/>
          <p:cNvSpPr txBox="1">
            <a:spLocks noGrp="1"/>
          </p:cNvSpPr>
          <p:nvPr>
            <p:ph type="body" idx="1"/>
          </p:nvPr>
        </p:nvSpPr>
        <p:spPr>
          <a:xfrm>
            <a:off x="428263" y="970325"/>
            <a:ext cx="8038618" cy="3598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200" b="1"/>
              <a:t>Cooking Solutions</a:t>
            </a:r>
            <a:endParaRPr sz="1200" b="1"/>
          </a:p>
          <a:p>
            <a:pPr marL="0" lvl="0" indent="0" algn="l" rtl="0">
              <a:lnSpc>
                <a:spcPct val="115000"/>
              </a:lnSpc>
              <a:spcBef>
                <a:spcPts val="0"/>
              </a:spcBef>
              <a:spcAft>
                <a:spcPts val="0"/>
              </a:spcAft>
              <a:buSzPts val="1800"/>
              <a:buNone/>
            </a:pPr>
            <a:r>
              <a:rPr lang="en" sz="1200"/>
              <a:t>An alternative cooking source allows you to prepare hot meals. Make sure to cook only in well-ventilated areas. </a:t>
            </a:r>
            <a:endParaRPr sz="1200"/>
          </a:p>
          <a:p>
            <a:pPr marL="0" lvl="0" indent="0" algn="l" rtl="0">
              <a:lnSpc>
                <a:spcPct val="115000"/>
              </a:lnSpc>
              <a:spcBef>
                <a:spcPts val="0"/>
              </a:spcBef>
              <a:spcAft>
                <a:spcPts val="0"/>
              </a:spcAft>
              <a:buSzPts val="1800"/>
              <a:buNone/>
            </a:pPr>
            <a:r>
              <a:rPr lang="en" sz="1200"/>
              <a:t>Cooking sources can be:</a:t>
            </a:r>
            <a:endParaRPr sz="1200"/>
          </a:p>
          <a:p>
            <a:pPr marL="171450" lvl="0" indent="-171450" algn="l" rtl="0">
              <a:lnSpc>
                <a:spcPct val="115000"/>
              </a:lnSpc>
              <a:spcBef>
                <a:spcPts val="0"/>
              </a:spcBef>
              <a:spcAft>
                <a:spcPts val="0"/>
              </a:spcAft>
              <a:buSzPts val="1800"/>
              <a:buFont typeface="Arial"/>
              <a:buChar char="•"/>
            </a:pPr>
            <a:r>
              <a:rPr lang="en" sz="1200"/>
              <a:t>Canned heat or candle warmers (used under serving dishes or fondue pots).</a:t>
            </a:r>
            <a:endParaRPr sz="1200"/>
          </a:p>
          <a:p>
            <a:pPr marL="171450" lvl="0" indent="-171450" algn="l" rtl="0">
              <a:lnSpc>
                <a:spcPct val="115000"/>
              </a:lnSpc>
              <a:spcBef>
                <a:spcPts val="0"/>
              </a:spcBef>
              <a:spcAft>
                <a:spcPts val="0"/>
              </a:spcAft>
              <a:buSzPts val="1800"/>
              <a:buFont typeface="Arial"/>
              <a:buChar char="•"/>
            </a:pPr>
            <a:r>
              <a:rPr lang="en" sz="1200"/>
              <a:t>A wood-burning cook stove.</a:t>
            </a:r>
            <a:endParaRPr sz="1200"/>
          </a:p>
          <a:p>
            <a:pPr marL="171450" lvl="0" indent="-171450" algn="l" rtl="0">
              <a:lnSpc>
                <a:spcPct val="115000"/>
              </a:lnSpc>
              <a:spcBef>
                <a:spcPts val="0"/>
              </a:spcBef>
              <a:spcAft>
                <a:spcPts val="0"/>
              </a:spcAft>
              <a:buSzPts val="1800"/>
              <a:buFont typeface="Arial"/>
              <a:buChar char="•"/>
            </a:pPr>
            <a:r>
              <a:rPr lang="en" sz="1200"/>
              <a:t>A fireplace.</a:t>
            </a:r>
            <a:endParaRPr sz="1200"/>
          </a:p>
          <a:p>
            <a:pPr marL="171450" lvl="0" indent="-171450" algn="l" rtl="0">
              <a:lnSpc>
                <a:spcPct val="115000"/>
              </a:lnSpc>
              <a:spcBef>
                <a:spcPts val="0"/>
              </a:spcBef>
              <a:spcAft>
                <a:spcPts val="0"/>
              </a:spcAft>
              <a:buSzPts val="1800"/>
              <a:buFont typeface="Arial"/>
              <a:buChar char="•"/>
            </a:pPr>
            <a:r>
              <a:rPr lang="en" sz="1200"/>
              <a:t>Grills or camp stoves (use outdoors only).</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b="1"/>
              <a:t>Emergency Kit</a:t>
            </a:r>
            <a:endParaRPr sz="1200" b="1"/>
          </a:p>
          <a:p>
            <a:pPr marL="0" lvl="0" indent="0" algn="l" rtl="0">
              <a:lnSpc>
                <a:spcPct val="115000"/>
              </a:lnSpc>
              <a:spcBef>
                <a:spcPts val="0"/>
              </a:spcBef>
              <a:spcAft>
                <a:spcPts val="0"/>
              </a:spcAft>
              <a:buSzPts val="1800"/>
              <a:buNone/>
            </a:pPr>
            <a:r>
              <a:rPr lang="en" sz="1200"/>
              <a:t>Create an emergency kit for your home, vehicle, and place of work (see page 6).</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b="1"/>
              <a:t>Preparing for Specific Disasters</a:t>
            </a:r>
            <a:endParaRPr sz="1200" b="1"/>
          </a:p>
          <a:p>
            <a:pPr marL="0" lvl="0" indent="0" algn="l" rtl="0">
              <a:lnSpc>
                <a:spcPct val="115000"/>
              </a:lnSpc>
              <a:spcBef>
                <a:spcPts val="0"/>
              </a:spcBef>
              <a:spcAft>
                <a:spcPts val="0"/>
              </a:spcAft>
              <a:buSzPts val="1800"/>
              <a:buNone/>
            </a:pPr>
            <a:r>
              <a:rPr lang="en" sz="1200"/>
              <a:t>Consider what disasters are common for your area and prepare for those emergencies. Here are some examples:</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endParaRPr sz="200"/>
          </a:p>
        </p:txBody>
      </p:sp>
      <p:sp>
        <p:nvSpPr>
          <p:cNvPr id="337" name="Google Shape;337;p2"/>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pic>
        <p:nvPicPr>
          <p:cNvPr id="338" name="Google Shape;338;p2"/>
          <p:cNvPicPr preferRelativeResize="0"/>
          <p:nvPr/>
        </p:nvPicPr>
        <p:blipFill rotWithShape="1">
          <a:blip r:embed="rId3">
            <a:alphaModFix/>
          </a:blip>
          <a:srcRect/>
          <a:stretch/>
        </p:blipFill>
        <p:spPr>
          <a:xfrm>
            <a:off x="977650" y="4196064"/>
            <a:ext cx="4569576" cy="809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4"/>
          <p:cNvSpPr/>
          <p:nvPr/>
        </p:nvSpPr>
        <p:spPr>
          <a:xfrm>
            <a:off x="125" y="8225"/>
            <a:ext cx="91440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4"/>
          <p:cNvSpPr txBox="1"/>
          <p:nvPr/>
        </p:nvSpPr>
        <p:spPr>
          <a:xfrm>
            <a:off x="1534200" y="1244085"/>
            <a:ext cx="6657900" cy="25512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highlight>
                  <a:schemeClr val="dk2"/>
                </a:highlight>
                <a:latin typeface="Proxima Nova"/>
                <a:ea typeface="Proxima Nova"/>
                <a:cs typeface="Proxima Nova"/>
                <a:sym typeface="Proxima Nova"/>
              </a:rPr>
              <a:t>SECTION 1:</a:t>
            </a:r>
            <a:endParaRPr sz="6000" b="1" i="0" u="none" strike="noStrike" cap="none">
              <a:solidFill>
                <a:schemeClr val="lt1"/>
              </a:solidFill>
              <a:highlight>
                <a:schemeClr val="dk2"/>
              </a:highlight>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EMERGENCY</a:t>
            </a:r>
            <a:endParaRPr sz="60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RESPONSE</a:t>
            </a:r>
            <a:endParaRPr sz="6000" b="1" i="0" u="none" strike="noStrike" cap="none">
              <a:solidFill>
                <a:schemeClr val="lt1"/>
              </a:solidFill>
              <a:latin typeface="Proxima Nova"/>
              <a:ea typeface="Proxima Nova"/>
              <a:cs typeface="Proxima Nova"/>
              <a:sym typeface="Proxima Nova"/>
            </a:endParaRPr>
          </a:p>
          <a:p>
            <a:pPr marL="0" marR="0" lvl="0" indent="0" algn="l" rtl="0">
              <a:lnSpc>
                <a:spcPct val="80000"/>
              </a:lnSpc>
              <a:spcBef>
                <a:spcPts val="0"/>
              </a:spcBef>
              <a:spcAft>
                <a:spcPts val="0"/>
              </a:spcAft>
              <a:buClr>
                <a:srgbClr val="000000"/>
              </a:buClr>
              <a:buSzPts val="6000"/>
              <a:buFont typeface="Arial"/>
              <a:buNone/>
            </a:pPr>
            <a:r>
              <a:rPr lang="en" sz="6000" b="1" i="0" u="none" strike="noStrike" cap="none">
                <a:solidFill>
                  <a:schemeClr val="lt1"/>
                </a:solidFill>
                <a:latin typeface="Proxima Nova"/>
                <a:ea typeface="Proxima Nova"/>
                <a:cs typeface="Proxima Nova"/>
                <a:sym typeface="Proxima Nova"/>
              </a:rPr>
              <a:t>PLANS</a:t>
            </a:r>
            <a:endParaRPr sz="6000" b="1" i="0" u="none" strike="noStrike" cap="none">
              <a:solidFill>
                <a:schemeClr val="lt1"/>
              </a:solidFill>
              <a:latin typeface="Proxima Nova"/>
              <a:ea typeface="Proxima Nova"/>
              <a:cs typeface="Proxima Nova"/>
              <a:sym typeface="Proxima Nov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g127e8fc986c_0_4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Preparing an Emergency Kit</a:t>
            </a:r>
            <a:endParaRPr/>
          </a:p>
        </p:txBody>
      </p:sp>
      <p:sp>
        <p:nvSpPr>
          <p:cNvPr id="344" name="Google Shape;344;g127e8fc986c_0_44"/>
          <p:cNvSpPr txBox="1">
            <a:spLocks noGrp="1"/>
          </p:cNvSpPr>
          <p:nvPr>
            <p:ph type="body" idx="1"/>
          </p:nvPr>
        </p:nvSpPr>
        <p:spPr>
          <a:xfrm>
            <a:off x="311700" y="1152475"/>
            <a:ext cx="8520600" cy="3759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a:t>An emergency kit can help you be prepared if you need to leave your home quickly or if you need to survive for a short period of time. Having a kit ready will help bring peace to your mind. When making a kit, consider:</a:t>
            </a:r>
            <a:endParaRPr sz="1500"/>
          </a:p>
          <a:p>
            <a:pPr marL="0" lvl="0" indent="0" algn="l" rtl="0">
              <a:lnSpc>
                <a:spcPct val="115000"/>
              </a:lnSpc>
              <a:spcBef>
                <a:spcPts val="0"/>
              </a:spcBef>
              <a:spcAft>
                <a:spcPts val="0"/>
              </a:spcAft>
              <a:buSzPts val="1800"/>
              <a:buNone/>
            </a:pPr>
            <a:endParaRPr sz="1500"/>
          </a:p>
          <a:p>
            <a:pPr marL="0" lvl="0" indent="0" algn="l" rtl="0">
              <a:lnSpc>
                <a:spcPct val="115000"/>
              </a:lnSpc>
              <a:spcBef>
                <a:spcPts val="0"/>
              </a:spcBef>
              <a:spcAft>
                <a:spcPts val="0"/>
              </a:spcAft>
              <a:buSzPts val="1800"/>
              <a:buNone/>
            </a:pPr>
            <a:r>
              <a:rPr lang="en" sz="1500"/>
              <a:t>Additional Resources</a:t>
            </a:r>
            <a:endParaRPr sz="1500"/>
          </a:p>
          <a:p>
            <a:pPr marL="0" lvl="0" indent="0" algn="l" rtl="0">
              <a:lnSpc>
                <a:spcPct val="115000"/>
              </a:lnSpc>
              <a:spcBef>
                <a:spcPts val="0"/>
              </a:spcBef>
              <a:spcAft>
                <a:spcPts val="0"/>
              </a:spcAft>
              <a:buSzPts val="1800"/>
              <a:buNone/>
            </a:pPr>
            <a:r>
              <a:rPr lang="en" sz="1500"/>
              <a:t>Your local county and city are great sources of information on emergency planning. You can find more about this topic at the sites listed below:</a:t>
            </a:r>
            <a:endParaRPr sz="1500"/>
          </a:p>
          <a:p>
            <a:pPr marL="742950" lvl="1" indent="-285750" algn="l" rtl="0">
              <a:lnSpc>
                <a:spcPct val="100000"/>
              </a:lnSpc>
              <a:spcBef>
                <a:spcPts val="0"/>
              </a:spcBef>
              <a:spcAft>
                <a:spcPts val="0"/>
              </a:spcAft>
              <a:buSzPts val="1400"/>
              <a:buFont typeface="Arial"/>
              <a:buChar char="•"/>
            </a:pPr>
            <a:r>
              <a:rPr lang="en" sz="1100" u="sng">
                <a:solidFill>
                  <a:schemeClr val="hlink"/>
                </a:solidFill>
                <a:hlinkClick r:id="rId3"/>
              </a:rPr>
              <a:t>ready.gov</a:t>
            </a:r>
            <a:endParaRPr sz="1100"/>
          </a:p>
          <a:p>
            <a:pPr marL="742950" lvl="1" indent="-285750" algn="l" rtl="0">
              <a:lnSpc>
                <a:spcPct val="100000"/>
              </a:lnSpc>
              <a:spcBef>
                <a:spcPts val="0"/>
              </a:spcBef>
              <a:spcAft>
                <a:spcPts val="0"/>
              </a:spcAft>
              <a:buSzPts val="1400"/>
              <a:buFont typeface="Arial"/>
              <a:buChar char="•"/>
            </a:pPr>
            <a:r>
              <a:rPr lang="en" sz="1100" u="sng">
                <a:solidFill>
                  <a:schemeClr val="hlink"/>
                </a:solidFill>
                <a:hlinkClick r:id="rId4"/>
              </a:rPr>
              <a:t>emergency.cdc.gov</a:t>
            </a:r>
            <a:endParaRPr sz="1100"/>
          </a:p>
          <a:p>
            <a:pPr marL="742950" lvl="1" indent="-285750" algn="l" rtl="0">
              <a:lnSpc>
                <a:spcPct val="100000"/>
              </a:lnSpc>
              <a:spcBef>
                <a:spcPts val="0"/>
              </a:spcBef>
              <a:spcAft>
                <a:spcPts val="0"/>
              </a:spcAft>
              <a:buSzPts val="1400"/>
              <a:buFont typeface="Arial"/>
              <a:buChar char="•"/>
            </a:pPr>
            <a:r>
              <a:rPr lang="en" sz="1100" u="sng">
                <a:solidFill>
                  <a:schemeClr val="hlink"/>
                </a:solidFill>
                <a:hlinkClick r:id="rId5"/>
              </a:rPr>
              <a:t>fema.gov</a:t>
            </a:r>
            <a:endParaRPr sz="1100"/>
          </a:p>
          <a:p>
            <a:pPr marL="742950" lvl="1" indent="-285750" algn="l" rtl="0">
              <a:lnSpc>
                <a:spcPct val="100000"/>
              </a:lnSpc>
              <a:spcBef>
                <a:spcPts val="0"/>
              </a:spcBef>
              <a:spcAft>
                <a:spcPts val="0"/>
              </a:spcAft>
              <a:buSzPts val="1400"/>
              <a:buFont typeface="Arial"/>
              <a:buChar char="•"/>
            </a:pPr>
            <a:r>
              <a:rPr lang="en" sz="1100" u="sng">
                <a:solidFill>
                  <a:schemeClr val="hlink"/>
                </a:solidFill>
                <a:hlinkClick r:id="rId6"/>
              </a:rPr>
              <a:t>redcross.org/get-help/how-to-prepare-for-emergencies.html</a:t>
            </a:r>
            <a:endParaRPr sz="1100"/>
          </a:p>
          <a:p>
            <a:pPr marL="742950" lvl="1" indent="-285750" algn="l" rtl="0">
              <a:lnSpc>
                <a:spcPct val="100000"/>
              </a:lnSpc>
              <a:spcBef>
                <a:spcPts val="0"/>
              </a:spcBef>
              <a:spcAft>
                <a:spcPts val="0"/>
              </a:spcAft>
              <a:buSzPts val="1400"/>
              <a:buFont typeface="Arial"/>
              <a:buChar char="•"/>
            </a:pPr>
            <a:r>
              <a:rPr lang="en" sz="1100" u="sng">
                <a:solidFill>
                  <a:schemeClr val="hlink"/>
                </a:solidFill>
                <a:hlinkClick r:id="rId7"/>
              </a:rPr>
              <a:t>savethechildren.org/us/what-we-do/us-programs/disaster-relief-in-america</a:t>
            </a:r>
            <a:endParaRPr sz="1100"/>
          </a:p>
          <a:p>
            <a:pPr marL="0" lvl="0" indent="0" algn="l" rtl="0">
              <a:lnSpc>
                <a:spcPct val="115000"/>
              </a:lnSpc>
              <a:spcBef>
                <a:spcPts val="0"/>
              </a:spcBef>
              <a:spcAft>
                <a:spcPts val="0"/>
              </a:spcAft>
              <a:buSzPts val="1800"/>
              <a:buNone/>
            </a:pPr>
            <a:endParaRPr sz="1500"/>
          </a:p>
        </p:txBody>
      </p:sp>
      <p:sp>
        <p:nvSpPr>
          <p:cNvPr id="345" name="Google Shape;345;g127e8fc986c_0_44"/>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g127e8fc986c_0_5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Disaster and Disruption Assessment Activity</a:t>
            </a:r>
            <a:endParaRPr/>
          </a:p>
        </p:txBody>
      </p:sp>
      <p:sp>
        <p:nvSpPr>
          <p:cNvPr id="351" name="Google Shape;351;g127e8fc986c_0_5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a:t>“Let all things be prepared before you” (Doctrine and Covenants 101:68)</a:t>
            </a:r>
            <a:endParaRPr sz="1300"/>
          </a:p>
          <a:p>
            <a:pPr marL="0" lvl="0" indent="0" algn="l" rtl="0">
              <a:lnSpc>
                <a:spcPct val="115000"/>
              </a:lnSpc>
              <a:spcBef>
                <a:spcPts val="0"/>
              </a:spcBef>
              <a:spcAft>
                <a:spcPts val="0"/>
              </a:spcAft>
              <a:buSzPts val="1800"/>
              <a:buNone/>
            </a:pPr>
            <a:endParaRPr sz="1300"/>
          </a:p>
          <a:p>
            <a:pPr marL="0" lvl="0" indent="0" algn="l" rtl="0">
              <a:lnSpc>
                <a:spcPct val="115000"/>
              </a:lnSpc>
              <a:spcBef>
                <a:spcPts val="0"/>
              </a:spcBef>
              <a:spcAft>
                <a:spcPts val="0"/>
              </a:spcAft>
              <a:buSzPts val="1800"/>
              <a:buNone/>
            </a:pPr>
            <a:r>
              <a:rPr lang="en" sz="1300"/>
              <a:t>Learn about Disasters</a:t>
            </a:r>
            <a:endParaRPr sz="1300"/>
          </a:p>
          <a:p>
            <a:pPr marL="0" lvl="0" indent="0" algn="l" rtl="0">
              <a:lnSpc>
                <a:spcPct val="115000"/>
              </a:lnSpc>
              <a:spcBef>
                <a:spcPts val="0"/>
              </a:spcBef>
              <a:spcAft>
                <a:spcPts val="0"/>
              </a:spcAft>
              <a:buSzPts val="1800"/>
              <a:buNone/>
            </a:pPr>
            <a:r>
              <a:rPr lang="en" sz="1300"/>
              <a:t>Answer the questions below to help you identify the most common disasters and disruptions where you live. This will help you know what to plan for.</a:t>
            </a:r>
            <a:endParaRPr sz="1300"/>
          </a:p>
          <a:p>
            <a:pPr marL="0" lvl="0" indent="0" algn="l" rtl="0">
              <a:lnSpc>
                <a:spcPct val="115000"/>
              </a:lnSpc>
              <a:spcBef>
                <a:spcPts val="0"/>
              </a:spcBef>
              <a:spcAft>
                <a:spcPts val="0"/>
              </a:spcAft>
              <a:buSzPts val="1800"/>
              <a:buNone/>
            </a:pPr>
            <a:endParaRPr sz="1300"/>
          </a:p>
          <a:p>
            <a:pPr marL="0" lvl="0" indent="0" algn="l" rtl="0">
              <a:lnSpc>
                <a:spcPct val="115000"/>
              </a:lnSpc>
              <a:spcBef>
                <a:spcPts val="0"/>
              </a:spcBef>
              <a:spcAft>
                <a:spcPts val="0"/>
              </a:spcAft>
              <a:buSzPts val="1800"/>
              <a:buNone/>
            </a:pPr>
            <a:r>
              <a:rPr lang="en" sz="1300"/>
              <a:t>What disasters are most common where you live? List them below (for example, tornadoes, floods, severe winter</a:t>
            </a:r>
            <a:endParaRPr sz="1300"/>
          </a:p>
          <a:p>
            <a:pPr marL="0" lvl="0" indent="0" algn="l" rtl="0">
              <a:lnSpc>
                <a:spcPct val="115000"/>
              </a:lnSpc>
              <a:spcBef>
                <a:spcPts val="0"/>
              </a:spcBef>
              <a:spcAft>
                <a:spcPts val="0"/>
              </a:spcAft>
              <a:buSzPts val="1800"/>
              <a:buNone/>
            </a:pPr>
            <a:r>
              <a:rPr lang="en" sz="1300"/>
              <a:t>weather, and so on).</a:t>
            </a:r>
            <a:endParaRPr sz="1300"/>
          </a:p>
          <a:p>
            <a:pPr marL="0" lvl="0" indent="0" algn="l" rtl="0">
              <a:lnSpc>
                <a:spcPct val="115000"/>
              </a:lnSpc>
              <a:spcBef>
                <a:spcPts val="0"/>
              </a:spcBef>
              <a:spcAft>
                <a:spcPts val="0"/>
              </a:spcAft>
              <a:buSzPts val="1800"/>
              <a:buNone/>
            </a:pPr>
            <a:endParaRPr sz="1300"/>
          </a:p>
          <a:p>
            <a:pPr marL="0" lvl="0" indent="0" algn="l" rtl="0">
              <a:lnSpc>
                <a:spcPct val="115000"/>
              </a:lnSpc>
              <a:spcBef>
                <a:spcPts val="0"/>
              </a:spcBef>
              <a:spcAft>
                <a:spcPts val="0"/>
              </a:spcAft>
              <a:buSzPts val="1800"/>
              <a:buNone/>
            </a:pPr>
            <a:r>
              <a:rPr lang="en" sz="1300"/>
              <a:t>What area of my life will they disrupt? Describe your answer below. (For example, a tornado could disrupt the</a:t>
            </a:r>
            <a:endParaRPr sz="1300"/>
          </a:p>
          <a:p>
            <a:pPr marL="0" lvl="0" indent="0" algn="l" rtl="0">
              <a:lnSpc>
                <a:spcPct val="115000"/>
              </a:lnSpc>
              <a:spcBef>
                <a:spcPts val="0"/>
              </a:spcBef>
              <a:spcAft>
                <a:spcPts val="0"/>
              </a:spcAft>
              <a:buSzPts val="1800"/>
              <a:buNone/>
            </a:pPr>
            <a:r>
              <a:rPr lang="en" sz="1300"/>
              <a:t>power. I could be without heat and without the ability to use my stove and charge my phone.)</a:t>
            </a:r>
            <a:endParaRPr sz="1300"/>
          </a:p>
          <a:p>
            <a:pPr marL="0" lvl="0" indent="0" algn="l" rtl="0">
              <a:lnSpc>
                <a:spcPct val="115000"/>
              </a:lnSpc>
              <a:spcBef>
                <a:spcPts val="0"/>
              </a:spcBef>
              <a:spcAft>
                <a:spcPts val="0"/>
              </a:spcAft>
              <a:buSzPts val="1800"/>
              <a:buNone/>
            </a:pPr>
            <a:endParaRPr sz="1300"/>
          </a:p>
          <a:p>
            <a:pPr marL="0" lvl="0" indent="0" algn="l" rtl="0">
              <a:lnSpc>
                <a:spcPct val="115000"/>
              </a:lnSpc>
              <a:spcBef>
                <a:spcPts val="0"/>
              </a:spcBef>
              <a:spcAft>
                <a:spcPts val="0"/>
              </a:spcAft>
              <a:buSzPts val="1800"/>
              <a:buNone/>
            </a:pPr>
            <a:r>
              <a:rPr lang="en" sz="1300"/>
              <a:t>Refer to the “Planning for Disruptions” activity on next slide to make a plan for these disruptions.</a:t>
            </a:r>
            <a:endParaRPr sz="1300"/>
          </a:p>
        </p:txBody>
      </p:sp>
      <p:sp>
        <p:nvSpPr>
          <p:cNvPr id="352" name="Google Shape;352;g127e8fc986c_0_50"/>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g127e8fc986c_0_56"/>
          <p:cNvSpPr txBox="1">
            <a:spLocks noGrp="1"/>
          </p:cNvSpPr>
          <p:nvPr>
            <p:ph type="title"/>
          </p:nvPr>
        </p:nvSpPr>
        <p:spPr>
          <a:xfrm>
            <a:off x="311700" y="445025"/>
            <a:ext cx="3627900" cy="1138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Planning for Disruptions Activity</a:t>
            </a:r>
            <a:endParaRPr/>
          </a:p>
        </p:txBody>
      </p:sp>
      <p:sp>
        <p:nvSpPr>
          <p:cNvPr id="358" name="Google Shape;358;g127e8fc986c_0_56"/>
          <p:cNvSpPr txBox="1">
            <a:spLocks noGrp="1"/>
          </p:cNvSpPr>
          <p:nvPr>
            <p:ph type="body" idx="1"/>
          </p:nvPr>
        </p:nvSpPr>
        <p:spPr>
          <a:xfrm>
            <a:off x="311700" y="1539425"/>
            <a:ext cx="3372600" cy="3304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200"/>
              <a:t>“If ye are prepared ye shall not fear” (Doctrine and Covenants 38:30).</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a:t>Planning for Disruptions</a:t>
            </a:r>
            <a:endParaRPr sz="1200"/>
          </a:p>
          <a:p>
            <a:pPr marL="0" lvl="0" indent="0" algn="l" rtl="0">
              <a:lnSpc>
                <a:spcPct val="115000"/>
              </a:lnSpc>
              <a:spcBef>
                <a:spcPts val="0"/>
              </a:spcBef>
              <a:spcAft>
                <a:spcPts val="0"/>
              </a:spcAft>
              <a:buSzPts val="1800"/>
              <a:buNone/>
            </a:pPr>
            <a:endParaRPr sz="1200"/>
          </a:p>
          <a:p>
            <a:pPr marL="0" lvl="0" indent="0" algn="l" rtl="0">
              <a:lnSpc>
                <a:spcPct val="115000"/>
              </a:lnSpc>
              <a:spcBef>
                <a:spcPts val="0"/>
              </a:spcBef>
              <a:spcAft>
                <a:spcPts val="0"/>
              </a:spcAft>
              <a:buSzPts val="1800"/>
              <a:buNone/>
            </a:pPr>
            <a:r>
              <a:rPr lang="en" sz="1200"/>
              <a:t>Use this worksheet to plan for needs you could have after a disaster.</a:t>
            </a:r>
            <a:endParaRPr sz="1200"/>
          </a:p>
          <a:p>
            <a:pPr marL="0" lvl="0" indent="0" algn="l" rtl="0">
              <a:lnSpc>
                <a:spcPct val="115000"/>
              </a:lnSpc>
              <a:spcBef>
                <a:spcPts val="0"/>
              </a:spcBef>
              <a:spcAft>
                <a:spcPts val="0"/>
              </a:spcAft>
              <a:buSzPts val="1800"/>
              <a:buNone/>
            </a:pPr>
            <a:r>
              <a:rPr lang="en" sz="1200"/>
              <a:t>Identify the things you can do or store to prepare for these disruptions.</a:t>
            </a:r>
            <a:endParaRPr sz="1200"/>
          </a:p>
          <a:p>
            <a:pPr marL="0" lvl="0" indent="0" algn="l" rtl="0">
              <a:lnSpc>
                <a:spcPct val="115000"/>
              </a:lnSpc>
              <a:spcBef>
                <a:spcPts val="0"/>
              </a:spcBef>
              <a:spcAft>
                <a:spcPts val="0"/>
              </a:spcAft>
              <a:buSzPts val="1800"/>
              <a:buNone/>
            </a:pPr>
            <a:endParaRPr sz="1200"/>
          </a:p>
        </p:txBody>
      </p:sp>
      <p:sp>
        <p:nvSpPr>
          <p:cNvPr id="359" name="Google Shape;359;g127e8fc986c_0_56"/>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pic>
        <p:nvPicPr>
          <p:cNvPr id="360" name="Google Shape;360;g127e8fc986c_0_56"/>
          <p:cNvPicPr preferRelativeResize="0"/>
          <p:nvPr/>
        </p:nvPicPr>
        <p:blipFill rotWithShape="1">
          <a:blip r:embed="rId3">
            <a:alphaModFix/>
          </a:blip>
          <a:srcRect b="1554"/>
          <a:stretch/>
        </p:blipFill>
        <p:spPr>
          <a:xfrm>
            <a:off x="4005450" y="488825"/>
            <a:ext cx="4878124" cy="455252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g127e8fc986c_0_6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Communication Plan Activity</a:t>
            </a:r>
            <a:endParaRPr/>
          </a:p>
        </p:txBody>
      </p:sp>
      <p:sp>
        <p:nvSpPr>
          <p:cNvPr id="366" name="Google Shape;366;g127e8fc986c_0_62"/>
          <p:cNvSpPr txBox="1">
            <a:spLocks noGrp="1"/>
          </p:cNvSpPr>
          <p:nvPr>
            <p:ph type="body" idx="1"/>
          </p:nvPr>
        </p:nvSpPr>
        <p:spPr>
          <a:xfrm>
            <a:off x="311700" y="966486"/>
            <a:ext cx="8520600" cy="3602339"/>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800"/>
              <a:buNone/>
            </a:pPr>
            <a:r>
              <a:rPr lang="en" sz="1000"/>
              <a:t>“Be thou prepared, and prepare for thyself, thou, and all thy company that are assembled unto thee, and be thou a guard unto them” (Ezekiel 38:7).</a:t>
            </a: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r>
              <a:rPr lang="en" sz="1000"/>
              <a:t>Create a plan for contacting people in an emergency. You might:</a:t>
            </a:r>
            <a:endParaRPr sz="1000"/>
          </a:p>
          <a:p>
            <a:pPr marL="457200" lvl="1" indent="0" algn="l" rtl="0">
              <a:lnSpc>
                <a:spcPct val="115000"/>
              </a:lnSpc>
              <a:spcBef>
                <a:spcPts val="0"/>
              </a:spcBef>
              <a:spcAft>
                <a:spcPts val="0"/>
              </a:spcAft>
              <a:buSzPts val="1400"/>
              <a:buNone/>
            </a:pPr>
            <a:r>
              <a:rPr lang="en" sz="600"/>
              <a:t>• </a:t>
            </a:r>
            <a:r>
              <a:rPr lang="en" sz="1000"/>
              <a:t>Make a list of emergency contacts. Include family members, friends, neighbors, Church leaders, and community resources.</a:t>
            </a:r>
            <a:endParaRPr sz="1000"/>
          </a:p>
          <a:p>
            <a:pPr marL="457200" lvl="1" indent="0" algn="l" rtl="0">
              <a:lnSpc>
                <a:spcPct val="115000"/>
              </a:lnSpc>
              <a:spcBef>
                <a:spcPts val="0"/>
              </a:spcBef>
              <a:spcAft>
                <a:spcPts val="0"/>
              </a:spcAft>
              <a:buSzPts val="1400"/>
              <a:buNone/>
            </a:pPr>
            <a:r>
              <a:rPr lang="en" sz="1000"/>
              <a:t>• Memorize key phone numbers in case your contact list is unavailable.</a:t>
            </a:r>
            <a:endParaRPr sz="1000"/>
          </a:p>
          <a:p>
            <a:pPr marL="457200" lvl="1" indent="0" algn="l" rtl="0">
              <a:lnSpc>
                <a:spcPct val="115000"/>
              </a:lnSpc>
              <a:spcBef>
                <a:spcPts val="0"/>
              </a:spcBef>
              <a:spcAft>
                <a:spcPts val="0"/>
              </a:spcAft>
              <a:buSzPts val="1400"/>
              <a:buNone/>
            </a:pPr>
            <a:r>
              <a:rPr lang="en" sz="1000"/>
              <a:t>• Plan other ways to make contact if you can’t make a phone call. This might mean texting, instant messaging, or posting on social media.</a:t>
            </a:r>
            <a:endParaRPr sz="1000"/>
          </a:p>
          <a:p>
            <a:pPr marL="457200" lvl="1" indent="0" algn="l" rtl="0">
              <a:lnSpc>
                <a:spcPct val="115000"/>
              </a:lnSpc>
              <a:spcBef>
                <a:spcPts val="0"/>
              </a:spcBef>
              <a:spcAft>
                <a:spcPts val="0"/>
              </a:spcAft>
              <a:buSzPts val="1400"/>
              <a:buNone/>
            </a:pPr>
            <a:r>
              <a:rPr lang="en" sz="1000"/>
              <a:t>• Choose a relative in another city to be an out-of-town contact. Plan for all family members to contact that person. They can tell their condition and location to the out-of-town contact. The out-of-town contact can pass information between family members.</a:t>
            </a:r>
            <a:endParaRPr sz="1000"/>
          </a:p>
          <a:p>
            <a:pPr marL="457200" lvl="1" indent="0" algn="l" rtl="0">
              <a:lnSpc>
                <a:spcPct val="115000"/>
              </a:lnSpc>
              <a:spcBef>
                <a:spcPts val="0"/>
              </a:spcBef>
              <a:spcAft>
                <a:spcPts val="0"/>
              </a:spcAft>
              <a:buSzPts val="1400"/>
              <a:buNone/>
            </a:pPr>
            <a:r>
              <a:rPr lang="en" sz="1000"/>
              <a:t>• Update your information in the Church’s Member Tools app so leaders and others can reach you in an emergency.</a:t>
            </a:r>
            <a:endParaRPr sz="1000"/>
          </a:p>
          <a:p>
            <a:pPr marL="457200" lvl="1" indent="0" algn="l" rtl="0">
              <a:lnSpc>
                <a:spcPct val="115000"/>
              </a:lnSpc>
              <a:spcBef>
                <a:spcPts val="0"/>
              </a:spcBef>
              <a:spcAft>
                <a:spcPts val="0"/>
              </a:spcAft>
              <a:buSzPts val="1400"/>
              <a:buNone/>
            </a:pPr>
            <a:r>
              <a:rPr lang="en" sz="1000"/>
              <a:t>• Complete the form below so you have this information handy in an emergency.</a:t>
            </a: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a:p>
            <a:pPr marL="0" lvl="0" indent="0" algn="l" rtl="0">
              <a:lnSpc>
                <a:spcPct val="115000"/>
              </a:lnSpc>
              <a:spcBef>
                <a:spcPts val="0"/>
              </a:spcBef>
              <a:spcAft>
                <a:spcPts val="0"/>
              </a:spcAft>
              <a:buSzPts val="1800"/>
              <a:buNone/>
            </a:pPr>
            <a:endParaRPr sz="1000"/>
          </a:p>
        </p:txBody>
      </p:sp>
      <p:sp>
        <p:nvSpPr>
          <p:cNvPr id="367" name="Google Shape;367;g127e8fc986c_0_62"/>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pic>
        <p:nvPicPr>
          <p:cNvPr id="368" name="Google Shape;368;g127e8fc986c_0_62"/>
          <p:cNvPicPr preferRelativeResize="0"/>
          <p:nvPr/>
        </p:nvPicPr>
        <p:blipFill rotWithShape="1">
          <a:blip r:embed="rId3">
            <a:alphaModFix/>
          </a:blip>
          <a:srcRect/>
          <a:stretch/>
        </p:blipFill>
        <p:spPr>
          <a:xfrm>
            <a:off x="1651565" y="3387327"/>
            <a:ext cx="5840875" cy="15227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Gathering Plan Activity</a:t>
            </a:r>
            <a:endParaRPr/>
          </a:p>
        </p:txBody>
      </p:sp>
      <p:sp>
        <p:nvSpPr>
          <p:cNvPr id="374" name="Google Shape;374;p18"/>
          <p:cNvSpPr txBox="1">
            <a:spLocks noGrp="1"/>
          </p:cNvSpPr>
          <p:nvPr>
            <p:ph type="body" idx="1"/>
          </p:nvPr>
        </p:nvSpPr>
        <p:spPr>
          <a:xfrm>
            <a:off x="311700" y="1388961"/>
            <a:ext cx="8520600" cy="3179863"/>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000"/>
              <a:t>Pick a safe place where you and your family can find each other after an emergency. It is also a good idea to choose an alternate place. Gathering places may change depending on the disaster or where you are when the disaster happens. For example, if you’re at school, you may not be able to go to the safe place near your home. Your gathering place should be somewhere where children can find a trusted adult.</a:t>
            </a:r>
            <a:endParaRPr sz="1000"/>
          </a:p>
          <a:p>
            <a:pPr marL="0" lvl="0" indent="0" algn="l" rtl="0">
              <a:lnSpc>
                <a:spcPct val="115000"/>
              </a:lnSpc>
              <a:spcBef>
                <a:spcPts val="0"/>
              </a:spcBef>
              <a:spcAft>
                <a:spcPts val="0"/>
              </a:spcAft>
              <a:buSzPts val="1800"/>
              <a:buNone/>
            </a:pPr>
            <a:endParaRPr sz="1000"/>
          </a:p>
        </p:txBody>
      </p:sp>
      <p:sp>
        <p:nvSpPr>
          <p:cNvPr id="375" name="Google Shape;375;p18"/>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pic>
        <p:nvPicPr>
          <p:cNvPr id="376" name="Google Shape;376;p18"/>
          <p:cNvPicPr preferRelativeResize="0"/>
          <p:nvPr/>
        </p:nvPicPr>
        <p:blipFill rotWithShape="1">
          <a:blip r:embed="rId3">
            <a:alphaModFix/>
          </a:blip>
          <a:srcRect/>
          <a:stretch/>
        </p:blipFill>
        <p:spPr>
          <a:xfrm>
            <a:off x="1796969" y="2571750"/>
            <a:ext cx="5550061" cy="1114787"/>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g127e8fc986c_0_6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Preparing for an Emergency Checklist</a:t>
            </a:r>
            <a:endParaRPr/>
          </a:p>
        </p:txBody>
      </p:sp>
      <p:sp>
        <p:nvSpPr>
          <p:cNvPr id="382" name="Google Shape;382;g127e8fc986c_0_6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100"/>
              <a:t>“And see that all these things are done in wisdom and order” (Mosiah 4:27).</a:t>
            </a:r>
            <a:endParaRPr sz="1100"/>
          </a:p>
          <a:p>
            <a:pPr marL="0" lvl="0" indent="0" algn="l" rtl="0">
              <a:lnSpc>
                <a:spcPct val="115000"/>
              </a:lnSpc>
              <a:spcBef>
                <a:spcPts val="0"/>
              </a:spcBef>
              <a:spcAft>
                <a:spcPts val="0"/>
              </a:spcAft>
              <a:buSzPts val="1800"/>
              <a:buNone/>
            </a:pPr>
            <a:r>
              <a:rPr lang="en" sz="1100"/>
              <a:t>Emergency Planning Checklist</a:t>
            </a:r>
            <a:endParaRPr sz="1100"/>
          </a:p>
          <a:p>
            <a:pPr marL="0" lvl="0" indent="0" algn="l" rtl="0">
              <a:lnSpc>
                <a:spcPct val="115000"/>
              </a:lnSpc>
              <a:spcBef>
                <a:spcPts val="0"/>
              </a:spcBef>
              <a:spcAft>
                <a:spcPts val="0"/>
              </a:spcAft>
              <a:buSzPts val="1800"/>
              <a:buNone/>
            </a:pPr>
            <a:endParaRPr sz="1100"/>
          </a:p>
          <a:p>
            <a:pPr marL="0" lvl="0" indent="0" algn="l" rtl="0">
              <a:lnSpc>
                <a:spcPct val="115000"/>
              </a:lnSpc>
              <a:spcBef>
                <a:spcPts val="0"/>
              </a:spcBef>
              <a:spcAft>
                <a:spcPts val="0"/>
              </a:spcAft>
              <a:buSzPts val="1800"/>
              <a:buNone/>
            </a:pPr>
            <a:r>
              <a:rPr lang="en" sz="1100"/>
              <a:t>This checklist can help you review what you need to do to become more prepared. Go through the list and check off the items you have. Then work to gather what you still need and write down things you need to do.</a:t>
            </a:r>
            <a:endParaRPr sz="1100"/>
          </a:p>
          <a:p>
            <a:pPr marL="0" lvl="0" indent="0" algn="l" rtl="0">
              <a:lnSpc>
                <a:spcPct val="115000"/>
              </a:lnSpc>
              <a:spcBef>
                <a:spcPts val="0"/>
              </a:spcBef>
              <a:spcAft>
                <a:spcPts val="0"/>
              </a:spcAft>
              <a:buSzPts val="1800"/>
              <a:buNone/>
            </a:pPr>
            <a:endParaRPr sz="1100"/>
          </a:p>
          <a:p>
            <a:pPr marL="0" lvl="0" indent="0" algn="l" rtl="0">
              <a:lnSpc>
                <a:spcPct val="115000"/>
              </a:lnSpc>
              <a:spcBef>
                <a:spcPts val="0"/>
              </a:spcBef>
              <a:spcAft>
                <a:spcPts val="0"/>
              </a:spcAft>
              <a:buSzPts val="1800"/>
              <a:buNone/>
            </a:pPr>
            <a:r>
              <a:rPr lang="en" sz="1100"/>
              <a:t>Once you have everything on your checklist, don’t forget to check your emergency supplies regularly. Children grow out of clothes, food expires, and plans change. Revisit this list often and see what needs to be replaced or added. Add any action items below to help you complete your checklist.</a:t>
            </a:r>
            <a:endParaRPr sz="1100"/>
          </a:p>
          <a:p>
            <a:pPr marL="0" lvl="0" indent="0" algn="l" rtl="0">
              <a:lnSpc>
                <a:spcPct val="115000"/>
              </a:lnSpc>
              <a:spcBef>
                <a:spcPts val="0"/>
              </a:spcBef>
              <a:spcAft>
                <a:spcPts val="0"/>
              </a:spcAft>
              <a:buSzPts val="1800"/>
              <a:buNone/>
            </a:pPr>
            <a:endParaRPr sz="1100"/>
          </a:p>
        </p:txBody>
      </p:sp>
      <p:sp>
        <p:nvSpPr>
          <p:cNvPr id="383" name="Google Shape;383;g127e8fc986c_0_68"/>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g127e8fc986c_0_8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Preparing for an Emergency Checklist</a:t>
            </a:r>
            <a:endParaRPr/>
          </a:p>
        </p:txBody>
      </p:sp>
      <p:sp>
        <p:nvSpPr>
          <p:cNvPr id="389" name="Google Shape;389;g127e8fc986c_0_89"/>
          <p:cNvSpPr txBox="1">
            <a:spLocks noGrp="1"/>
          </p:cNvSpPr>
          <p:nvPr>
            <p:ph type="body" idx="1"/>
          </p:nvPr>
        </p:nvSpPr>
        <p:spPr>
          <a:xfrm>
            <a:off x="529825" y="925725"/>
            <a:ext cx="3811200" cy="4069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700" b="1"/>
              <a:t>Food and Water </a:t>
            </a:r>
            <a:endParaRPr sz="1600"/>
          </a:p>
          <a:p>
            <a:pPr marL="0" lvl="0" indent="0" algn="l" rtl="0">
              <a:lnSpc>
                <a:spcPct val="115000"/>
              </a:lnSpc>
              <a:spcBef>
                <a:spcPts val="0"/>
              </a:spcBef>
              <a:spcAft>
                <a:spcPts val="0"/>
              </a:spcAft>
              <a:buSzPts val="1800"/>
              <a:buNone/>
            </a:pPr>
            <a:endParaRPr sz="700"/>
          </a:p>
          <a:p>
            <a:pPr marL="171450" lvl="0" indent="-158750" algn="l" rtl="0">
              <a:lnSpc>
                <a:spcPct val="100000"/>
              </a:lnSpc>
              <a:spcBef>
                <a:spcPts val="0"/>
              </a:spcBef>
              <a:spcAft>
                <a:spcPts val="0"/>
              </a:spcAft>
              <a:buSzPts val="1600"/>
              <a:buFont typeface="Noto Sans Symbols"/>
              <a:buChar char="❑"/>
            </a:pPr>
            <a:r>
              <a:rPr lang="en" sz="700"/>
              <a:t>Supply of perishable food for ____ days </a:t>
            </a:r>
            <a:endParaRPr sz="1600"/>
          </a:p>
          <a:p>
            <a:pPr marL="171450" lvl="0" indent="-158750" algn="l" rtl="0">
              <a:lnSpc>
                <a:spcPct val="100000"/>
              </a:lnSpc>
              <a:spcBef>
                <a:spcPts val="0"/>
              </a:spcBef>
              <a:spcAft>
                <a:spcPts val="0"/>
              </a:spcAft>
              <a:buSzPts val="1600"/>
              <a:buFont typeface="Noto Sans Symbols"/>
              <a:buChar char="❑"/>
            </a:pPr>
            <a:r>
              <a:rPr lang="en" sz="700"/>
              <a:t>____ gallons of water per individual </a:t>
            </a:r>
            <a:endParaRPr sz="1600"/>
          </a:p>
          <a:p>
            <a:pPr marL="171450" lvl="0" indent="-158750" algn="l" rtl="0">
              <a:lnSpc>
                <a:spcPct val="100000"/>
              </a:lnSpc>
              <a:spcBef>
                <a:spcPts val="0"/>
              </a:spcBef>
              <a:spcAft>
                <a:spcPts val="0"/>
              </a:spcAft>
              <a:buSzPts val="1600"/>
              <a:buFont typeface="Noto Sans Symbols"/>
              <a:buChar char="❑"/>
            </a:pPr>
            <a:r>
              <a:rPr lang="en" sz="700"/>
              <a:t>Cooking source </a:t>
            </a:r>
            <a:endParaRPr sz="1600"/>
          </a:p>
          <a:p>
            <a:pPr marL="171450" lvl="0" indent="-158750" algn="l" rtl="0">
              <a:lnSpc>
                <a:spcPct val="100000"/>
              </a:lnSpc>
              <a:spcBef>
                <a:spcPts val="0"/>
              </a:spcBef>
              <a:spcAft>
                <a:spcPts val="0"/>
              </a:spcAft>
              <a:buSzPts val="1600"/>
              <a:buFont typeface="Noto Sans Symbols"/>
              <a:buChar char="❑"/>
            </a:pPr>
            <a:r>
              <a:rPr lang="en" sz="700"/>
              <a:t>____________________________ (Add your own)</a:t>
            </a:r>
            <a:endParaRPr sz="1600"/>
          </a:p>
          <a:p>
            <a:pPr marL="171450" lvl="0" indent="-158750" algn="l" rtl="0">
              <a:lnSpc>
                <a:spcPct val="100000"/>
              </a:lnSpc>
              <a:spcBef>
                <a:spcPts val="0"/>
              </a:spcBef>
              <a:spcAft>
                <a:spcPts val="0"/>
              </a:spcAft>
              <a:buSzPts val="1600"/>
              <a:buFont typeface="Noto Sans Symbols"/>
              <a:buChar char="❑"/>
            </a:pPr>
            <a:r>
              <a:rPr lang="en" sz="700"/>
              <a:t>____________________________ (Add your own) </a:t>
            </a:r>
            <a:endParaRPr sz="1600"/>
          </a:p>
          <a:p>
            <a:pPr marL="0" lvl="0" indent="0" algn="l" rtl="0">
              <a:lnSpc>
                <a:spcPct val="100000"/>
              </a:lnSpc>
              <a:spcBef>
                <a:spcPts val="0"/>
              </a:spcBef>
              <a:spcAft>
                <a:spcPts val="0"/>
              </a:spcAft>
              <a:buSzPts val="1800"/>
              <a:buNone/>
            </a:pPr>
            <a:endParaRPr sz="700"/>
          </a:p>
          <a:p>
            <a:pPr marL="0" lvl="0" indent="0" algn="l" rtl="0">
              <a:lnSpc>
                <a:spcPct val="100000"/>
              </a:lnSpc>
              <a:spcBef>
                <a:spcPts val="0"/>
              </a:spcBef>
              <a:spcAft>
                <a:spcPts val="0"/>
              </a:spcAft>
              <a:buSzPts val="1800"/>
              <a:buNone/>
            </a:pPr>
            <a:r>
              <a:rPr lang="en" sz="700" b="1"/>
              <a:t>Emergency Kit </a:t>
            </a:r>
            <a:endParaRPr sz="1600"/>
          </a:p>
          <a:p>
            <a:pPr marL="0" lvl="0" indent="0" algn="l" rtl="0">
              <a:lnSpc>
                <a:spcPct val="100000"/>
              </a:lnSpc>
              <a:spcBef>
                <a:spcPts val="0"/>
              </a:spcBef>
              <a:spcAft>
                <a:spcPts val="0"/>
              </a:spcAft>
              <a:buSzPts val="1800"/>
              <a:buNone/>
            </a:pPr>
            <a:endParaRPr sz="700"/>
          </a:p>
          <a:p>
            <a:pPr marL="171450" lvl="0" indent="-158750" algn="l" rtl="0">
              <a:lnSpc>
                <a:spcPct val="100000"/>
              </a:lnSpc>
              <a:spcBef>
                <a:spcPts val="0"/>
              </a:spcBef>
              <a:spcAft>
                <a:spcPts val="0"/>
              </a:spcAft>
              <a:buSzPts val="1600"/>
              <a:buFont typeface="Noto Sans Symbols"/>
              <a:buChar char="❑"/>
            </a:pPr>
            <a:r>
              <a:rPr lang="en" sz="700"/>
              <a:t>Clothing </a:t>
            </a:r>
            <a:endParaRPr sz="1600"/>
          </a:p>
          <a:p>
            <a:pPr marL="171450" lvl="0" indent="-158750" algn="l" rtl="0">
              <a:lnSpc>
                <a:spcPct val="100000"/>
              </a:lnSpc>
              <a:spcBef>
                <a:spcPts val="0"/>
              </a:spcBef>
              <a:spcAft>
                <a:spcPts val="0"/>
              </a:spcAft>
              <a:buSzPts val="1600"/>
              <a:buFont typeface="Noto Sans Symbols"/>
              <a:buChar char="❑"/>
            </a:pPr>
            <a:r>
              <a:rPr lang="en" sz="700"/>
              <a:t>Blankets </a:t>
            </a:r>
            <a:endParaRPr sz="1600"/>
          </a:p>
          <a:p>
            <a:pPr marL="171450" lvl="0" indent="-158750" algn="l" rtl="0">
              <a:lnSpc>
                <a:spcPct val="100000"/>
              </a:lnSpc>
              <a:spcBef>
                <a:spcPts val="0"/>
              </a:spcBef>
              <a:spcAft>
                <a:spcPts val="0"/>
              </a:spcAft>
              <a:buSzPts val="1600"/>
              <a:buFont typeface="Noto Sans Symbols"/>
              <a:buChar char="❑"/>
            </a:pPr>
            <a:r>
              <a:rPr lang="en" sz="700"/>
              <a:t>Medical supplies </a:t>
            </a:r>
            <a:endParaRPr sz="1600"/>
          </a:p>
          <a:p>
            <a:pPr marL="171450" lvl="0" indent="-158750" algn="l" rtl="0">
              <a:lnSpc>
                <a:spcPct val="100000"/>
              </a:lnSpc>
              <a:spcBef>
                <a:spcPts val="0"/>
              </a:spcBef>
              <a:spcAft>
                <a:spcPts val="0"/>
              </a:spcAft>
              <a:buSzPts val="1600"/>
              <a:buFont typeface="Noto Sans Symbols"/>
              <a:buChar char="❑"/>
            </a:pPr>
            <a:r>
              <a:rPr lang="en" sz="700"/>
              <a:t>Light source </a:t>
            </a:r>
            <a:endParaRPr sz="1600"/>
          </a:p>
          <a:p>
            <a:pPr marL="171450" lvl="0" indent="-158750" algn="l" rtl="0">
              <a:lnSpc>
                <a:spcPct val="100000"/>
              </a:lnSpc>
              <a:spcBef>
                <a:spcPts val="0"/>
              </a:spcBef>
              <a:spcAft>
                <a:spcPts val="0"/>
              </a:spcAft>
              <a:buSzPts val="1600"/>
              <a:buFont typeface="Noto Sans Symbols"/>
              <a:buChar char="❑"/>
            </a:pPr>
            <a:r>
              <a:rPr lang="en" sz="700"/>
              <a:t>Critical documents (identification, financial, etc.) </a:t>
            </a:r>
            <a:endParaRPr sz="1600"/>
          </a:p>
          <a:p>
            <a:pPr marL="171450" lvl="0" indent="-158750" algn="l" rtl="0">
              <a:lnSpc>
                <a:spcPct val="100000"/>
              </a:lnSpc>
              <a:spcBef>
                <a:spcPts val="0"/>
              </a:spcBef>
              <a:spcAft>
                <a:spcPts val="0"/>
              </a:spcAft>
              <a:buSzPts val="1600"/>
              <a:buFont typeface="Noto Sans Symbols"/>
              <a:buChar char="❑"/>
            </a:pPr>
            <a:r>
              <a:rPr lang="en" sz="700"/>
              <a:t>Communication method </a:t>
            </a:r>
            <a:endParaRPr sz="700"/>
          </a:p>
          <a:p>
            <a:pPr marL="171450" lvl="0" indent="-158750" algn="l" rtl="0">
              <a:lnSpc>
                <a:spcPct val="100000"/>
              </a:lnSpc>
              <a:spcBef>
                <a:spcPts val="0"/>
              </a:spcBef>
              <a:spcAft>
                <a:spcPts val="0"/>
              </a:spcAft>
              <a:buSzPts val="1600"/>
              <a:buFont typeface="Noto Sans Symbols"/>
              <a:buChar char="❑"/>
            </a:pPr>
            <a:r>
              <a:rPr lang="en" sz="700"/>
              <a:t>Communication and gathering plan </a:t>
            </a:r>
            <a:endParaRPr sz="1600"/>
          </a:p>
          <a:p>
            <a:pPr marL="171450" lvl="0" indent="-158750" algn="l" rtl="0">
              <a:lnSpc>
                <a:spcPct val="100000"/>
              </a:lnSpc>
              <a:spcBef>
                <a:spcPts val="0"/>
              </a:spcBef>
              <a:spcAft>
                <a:spcPts val="0"/>
              </a:spcAft>
              <a:buSzPts val="1600"/>
              <a:buFont typeface="Noto Sans Symbols"/>
              <a:buChar char="❑"/>
            </a:pPr>
            <a:r>
              <a:rPr lang="en" sz="700"/>
              <a:t>____________________________ (Add your own)</a:t>
            </a:r>
            <a:endParaRPr sz="1600"/>
          </a:p>
          <a:p>
            <a:pPr marL="171450" lvl="0" indent="-158750" algn="l" rtl="0">
              <a:lnSpc>
                <a:spcPct val="100000"/>
              </a:lnSpc>
              <a:spcBef>
                <a:spcPts val="0"/>
              </a:spcBef>
              <a:spcAft>
                <a:spcPts val="0"/>
              </a:spcAft>
              <a:buSzPts val="1600"/>
              <a:buFont typeface="Noto Sans Symbols"/>
              <a:buChar char="❑"/>
            </a:pPr>
            <a:r>
              <a:rPr lang="en" sz="700"/>
              <a:t>____________________________ (Add your own) </a:t>
            </a:r>
            <a:endParaRPr sz="1600"/>
          </a:p>
        </p:txBody>
      </p:sp>
      <p:sp>
        <p:nvSpPr>
          <p:cNvPr id="390" name="Google Shape;390;g127e8fc986c_0_89"/>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4: Individual and Family Emergency Preparedness Plan</a:t>
            </a:r>
            <a:endParaRPr sz="1100" b="1" i="0" u="none" strike="noStrike" cap="none">
              <a:solidFill>
                <a:srgbClr val="FFFFFF"/>
              </a:solidFill>
              <a:latin typeface="Proxima Nova"/>
              <a:ea typeface="Proxima Nova"/>
              <a:cs typeface="Proxima Nova"/>
              <a:sym typeface="Proxima Nova"/>
            </a:endParaRPr>
          </a:p>
        </p:txBody>
      </p:sp>
      <p:sp>
        <p:nvSpPr>
          <p:cNvPr id="391" name="Google Shape;391;g127e8fc986c_0_89"/>
          <p:cNvSpPr txBox="1"/>
          <p:nvPr/>
        </p:nvSpPr>
        <p:spPr>
          <a:xfrm>
            <a:off x="4400450" y="925725"/>
            <a:ext cx="4354500" cy="4097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accent3"/>
              </a:buClr>
              <a:buSzPts val="1800"/>
              <a:buFont typeface="Proxima Nova"/>
              <a:buNone/>
            </a:pPr>
            <a:endParaRPr sz="900" b="0" i="0" u="none" strike="noStrike" cap="none">
              <a:solidFill>
                <a:schemeClr val="accent3"/>
              </a:solidFill>
              <a:latin typeface="Proxima Nova"/>
              <a:ea typeface="Proxima Nova"/>
              <a:cs typeface="Proxima Nova"/>
              <a:sym typeface="Proxima Nova"/>
            </a:endParaRPr>
          </a:p>
          <a:p>
            <a:pPr marL="0" marR="0" lvl="0" indent="0" algn="l" rtl="0">
              <a:lnSpc>
                <a:spcPct val="115000"/>
              </a:lnSpc>
              <a:spcBef>
                <a:spcPts val="0"/>
              </a:spcBef>
              <a:spcAft>
                <a:spcPts val="0"/>
              </a:spcAft>
              <a:buClr>
                <a:schemeClr val="accent3"/>
              </a:buClr>
              <a:buSzPts val="1800"/>
              <a:buFont typeface="Proxima Nova"/>
              <a:buNone/>
            </a:pPr>
            <a:r>
              <a:rPr lang="en" sz="700" b="1" i="0" u="none" strike="noStrike" cap="none">
                <a:solidFill>
                  <a:schemeClr val="accent3"/>
                </a:solidFill>
                <a:latin typeface="Proxima Nova"/>
                <a:ea typeface="Proxima Nova"/>
                <a:cs typeface="Proxima Nova"/>
                <a:sym typeface="Proxima Nova"/>
              </a:rPr>
              <a:t>Home Preparation</a:t>
            </a:r>
            <a:endParaRPr sz="1200"/>
          </a:p>
          <a:p>
            <a:pPr marL="171450" marR="0" lvl="0" indent="-57150" algn="l" rtl="0">
              <a:lnSpc>
                <a:spcPct val="150000"/>
              </a:lnSpc>
              <a:spcBef>
                <a:spcPts val="0"/>
              </a:spcBef>
              <a:spcAft>
                <a:spcPts val="0"/>
              </a:spcAft>
              <a:buClr>
                <a:schemeClr val="accent3"/>
              </a:buClr>
              <a:buSzPts val="1800"/>
              <a:buFont typeface="Noto Sans Symbols"/>
              <a:buNone/>
            </a:pPr>
            <a:endParaRPr sz="700" b="0" i="0" u="none" strike="noStrike" cap="none">
              <a:solidFill>
                <a:schemeClr val="accent3"/>
              </a:solidFill>
              <a:latin typeface="Proxima Nova"/>
              <a:ea typeface="Proxima Nova"/>
              <a:cs typeface="Proxima Nova"/>
              <a:sym typeface="Proxima Nova"/>
            </a:endParaRPr>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Knowledge of how to shut off home utilities (gas, water, and electricity)</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_____________________________(Add your own)</a:t>
            </a:r>
            <a:endParaRPr sz="1200"/>
          </a:p>
          <a:p>
            <a:pPr marL="171450" marR="0" lvl="0" indent="-57150" algn="l" rtl="0">
              <a:lnSpc>
                <a:spcPct val="115000"/>
              </a:lnSpc>
              <a:spcBef>
                <a:spcPts val="0"/>
              </a:spcBef>
              <a:spcAft>
                <a:spcPts val="0"/>
              </a:spcAft>
              <a:buClr>
                <a:schemeClr val="accent3"/>
              </a:buClr>
              <a:buSzPts val="1800"/>
              <a:buFont typeface="Noto Sans Symbols"/>
              <a:buNone/>
            </a:pPr>
            <a:endParaRPr sz="700" b="0" i="0" u="none" strike="noStrike" cap="none">
              <a:solidFill>
                <a:schemeClr val="accent3"/>
              </a:solidFill>
              <a:latin typeface="Proxima Nova"/>
              <a:ea typeface="Proxima Nova"/>
              <a:cs typeface="Proxima Nova"/>
              <a:sym typeface="Proxima Nova"/>
            </a:endParaRPr>
          </a:p>
          <a:p>
            <a:pPr marL="171450" marR="0" lvl="0" indent="-57150" algn="l" rtl="0">
              <a:lnSpc>
                <a:spcPct val="115000"/>
              </a:lnSpc>
              <a:spcBef>
                <a:spcPts val="0"/>
              </a:spcBef>
              <a:spcAft>
                <a:spcPts val="0"/>
              </a:spcAft>
              <a:buClr>
                <a:schemeClr val="accent3"/>
              </a:buClr>
              <a:buSzPts val="1800"/>
              <a:buFont typeface="Noto Sans Symbols"/>
              <a:buNone/>
            </a:pPr>
            <a:endParaRPr sz="700" b="1" i="0" u="none" strike="noStrike" cap="none">
              <a:solidFill>
                <a:schemeClr val="accent3"/>
              </a:solidFill>
              <a:latin typeface="Proxima Nova"/>
              <a:ea typeface="Proxima Nova"/>
              <a:cs typeface="Proxima Nova"/>
              <a:sym typeface="Proxima Nova"/>
            </a:endParaRPr>
          </a:p>
          <a:p>
            <a:pPr marL="0" marR="0" lvl="0" indent="0" algn="l" rtl="0">
              <a:lnSpc>
                <a:spcPct val="115000"/>
              </a:lnSpc>
              <a:spcBef>
                <a:spcPts val="0"/>
              </a:spcBef>
              <a:spcAft>
                <a:spcPts val="0"/>
              </a:spcAft>
              <a:buClr>
                <a:schemeClr val="accent3"/>
              </a:buClr>
              <a:buSzPts val="1800"/>
              <a:buFont typeface="Proxima Nova"/>
              <a:buNone/>
            </a:pPr>
            <a:r>
              <a:rPr lang="en" sz="600" b="1" i="0" u="none" strike="noStrike" cap="none">
                <a:solidFill>
                  <a:schemeClr val="accent3"/>
                </a:solidFill>
                <a:latin typeface="Proxima Nova"/>
                <a:ea typeface="Proxima Nova"/>
                <a:cs typeface="Proxima Nova"/>
                <a:sym typeface="Proxima Nova"/>
              </a:rPr>
              <a:t>ACTION ITEMS</a:t>
            </a:r>
            <a:endParaRPr sz="1200"/>
          </a:p>
          <a:p>
            <a:pPr marL="0" marR="0" lvl="0" indent="0" algn="l" rtl="0">
              <a:lnSpc>
                <a:spcPct val="150000"/>
              </a:lnSpc>
              <a:spcBef>
                <a:spcPts val="0"/>
              </a:spcBef>
              <a:spcAft>
                <a:spcPts val="0"/>
              </a:spcAft>
              <a:buClr>
                <a:schemeClr val="accent3"/>
              </a:buClr>
              <a:buSzPts val="1800"/>
              <a:buFont typeface="Proxima Nova"/>
              <a:buNone/>
            </a:pPr>
            <a:endParaRPr sz="700" b="0" i="0" u="none" strike="noStrike" cap="none">
              <a:solidFill>
                <a:schemeClr val="accent3"/>
              </a:solidFill>
              <a:latin typeface="Proxima Nova"/>
              <a:ea typeface="Proxima Nova"/>
              <a:cs typeface="Proxima Nova"/>
              <a:sym typeface="Proxima Nova"/>
            </a:endParaRPr>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a:p>
            <a:pPr marL="171450" marR="0" lvl="0" indent="-158750" algn="l" rtl="0">
              <a:lnSpc>
                <a:spcPct val="100000"/>
              </a:lnSpc>
              <a:spcBef>
                <a:spcPts val="0"/>
              </a:spcBef>
              <a:spcAft>
                <a:spcPts val="0"/>
              </a:spcAft>
              <a:buClr>
                <a:schemeClr val="accent3"/>
              </a:buClr>
              <a:buSzPts val="1600"/>
              <a:buFont typeface="Noto Sans Symbols"/>
              <a:buChar char="❑"/>
            </a:pPr>
            <a:r>
              <a:rPr lang="en" sz="700" b="0" i="0" u="none" strike="noStrike" cap="none">
                <a:solidFill>
                  <a:schemeClr val="accent3"/>
                </a:solidFill>
                <a:latin typeface="Proxima Nova"/>
                <a:ea typeface="Proxima Nova"/>
                <a:cs typeface="Proxima Nova"/>
                <a:sym typeface="Proxima Nova"/>
              </a:rPr>
              <a:t>__________________________________________________</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5"/>
          <p:cNvSpPr txBox="1">
            <a:spLocks noGrp="1"/>
          </p:cNvSpPr>
          <p:nvPr>
            <p:ph type="title"/>
          </p:nvPr>
        </p:nvSpPr>
        <p:spPr>
          <a:xfrm>
            <a:off x="311700" y="592525"/>
            <a:ext cx="6642300" cy="1448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800" b="1"/>
              <a:t>For the St. Cloud Minnesota Stake, the following disasters could directly affect the members of the stake:  </a:t>
            </a:r>
            <a:endParaRPr sz="1800" b="1"/>
          </a:p>
        </p:txBody>
      </p:sp>
      <p:sp>
        <p:nvSpPr>
          <p:cNvPr id="93" name="Google Shape;93;p5"/>
          <p:cNvSpPr txBox="1">
            <a:spLocks noGrp="1"/>
          </p:cNvSpPr>
          <p:nvPr>
            <p:ph type="body" idx="1"/>
          </p:nvPr>
        </p:nvSpPr>
        <p:spPr>
          <a:xfrm>
            <a:off x="311700" y="1305950"/>
            <a:ext cx="8520600" cy="2983800"/>
          </a:xfrm>
          <a:prstGeom prst="rect">
            <a:avLst/>
          </a:prstGeom>
          <a:noFill/>
          <a:ln>
            <a:noFill/>
          </a:ln>
        </p:spPr>
        <p:txBody>
          <a:bodyPr spcFirstLastPara="1" wrap="square" lIns="91425" tIns="0" rIns="91425" bIns="91425" anchor="t" anchorCtr="0">
            <a:noAutofit/>
          </a:bodyPr>
          <a:lstStyle/>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Snowstorms and Blizzards</a:t>
            </a:r>
            <a:endParaRPr sz="2000">
              <a:solidFill>
                <a:schemeClr val="dk2"/>
              </a:solidFill>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Wind/Rain Storm including Tornado</a:t>
            </a:r>
            <a:endParaRPr sz="2000">
              <a:solidFill>
                <a:schemeClr val="dk2"/>
              </a:solidFill>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Fire</a:t>
            </a:r>
            <a:endParaRPr sz="2000">
              <a:solidFill>
                <a:schemeClr val="dk2"/>
              </a:solidFill>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Flooding</a:t>
            </a:r>
            <a:endParaRPr sz="2000">
              <a:solidFill>
                <a:schemeClr val="dk2"/>
              </a:solidFill>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Civil Unrest and Rioting</a:t>
            </a:r>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Nuclear Emergency (Monticello Power Plant) </a:t>
            </a:r>
            <a:endParaRPr sz="2000">
              <a:solidFill>
                <a:schemeClr val="dk2"/>
              </a:solidFill>
            </a:endParaRPr>
          </a:p>
          <a:p>
            <a:pPr marL="457200" lvl="0" indent="-381000" algn="l" rtl="0">
              <a:lnSpc>
                <a:spcPct val="115000"/>
              </a:lnSpc>
              <a:spcBef>
                <a:spcPts val="0"/>
              </a:spcBef>
              <a:spcAft>
                <a:spcPts val="0"/>
              </a:spcAft>
              <a:buClr>
                <a:schemeClr val="dk2"/>
              </a:buClr>
              <a:buSzPts val="2400"/>
              <a:buAutoNum type="arabicPeriod"/>
            </a:pPr>
            <a:r>
              <a:rPr lang="en" sz="2000">
                <a:solidFill>
                  <a:schemeClr val="dk2"/>
                </a:solidFill>
              </a:rPr>
              <a:t>Other (such as loss of power, natural gas, etc.)</a:t>
            </a:r>
            <a:endParaRPr sz="2000">
              <a:solidFill>
                <a:schemeClr val="dk2"/>
              </a:solidFill>
            </a:endParaRPr>
          </a:p>
        </p:txBody>
      </p:sp>
      <p:sp>
        <p:nvSpPr>
          <p:cNvPr id="94" name="Google Shape;94;p5"/>
          <p:cNvSpPr txBox="1">
            <a:spLocks noGrp="1"/>
          </p:cNvSpPr>
          <p:nvPr>
            <p:ph type="title"/>
          </p:nvPr>
        </p:nvSpPr>
        <p:spPr>
          <a:xfrm>
            <a:off x="311700" y="4208375"/>
            <a:ext cx="6642300" cy="73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800" b="1"/>
              <a:t>Your ward emergency response plan should account for how to respond to each of these five situations. </a:t>
            </a:r>
            <a:endParaRPr sz="1800" b="1"/>
          </a:p>
        </p:txBody>
      </p:sp>
      <p:sp>
        <p:nvSpPr>
          <p:cNvPr id="95" name="Google Shape;95;p5"/>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6"/>
          <p:cNvSpPr txBox="1">
            <a:spLocks noGrp="1"/>
          </p:cNvSpPr>
          <p:nvPr>
            <p:ph type="title"/>
          </p:nvPr>
        </p:nvSpPr>
        <p:spPr>
          <a:xfrm>
            <a:off x="311700" y="592525"/>
            <a:ext cx="8061900" cy="4002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1600" b="1"/>
              <a:t>Ward Instructions:</a:t>
            </a:r>
            <a:endParaRPr sz="1600" b="1"/>
          </a:p>
          <a:p>
            <a:pPr marL="457200" lvl="0" indent="-330200" algn="l" rtl="0">
              <a:lnSpc>
                <a:spcPct val="100000"/>
              </a:lnSpc>
              <a:spcBef>
                <a:spcPts val="0"/>
              </a:spcBef>
              <a:spcAft>
                <a:spcPts val="0"/>
              </a:spcAft>
              <a:buSzPts val="1600"/>
              <a:buChar char="●"/>
            </a:pPr>
            <a:r>
              <a:rPr lang="en" sz="1600"/>
              <a:t>Fill out the key actions, immediate needs and resources for each of the emergencies. </a:t>
            </a:r>
            <a:endParaRPr sz="1600"/>
          </a:p>
          <a:p>
            <a:pPr marL="457200" lvl="0" indent="-330200" algn="l" rtl="0">
              <a:lnSpc>
                <a:spcPct val="100000"/>
              </a:lnSpc>
              <a:spcBef>
                <a:spcPts val="0"/>
              </a:spcBef>
              <a:spcAft>
                <a:spcPts val="0"/>
              </a:spcAft>
              <a:buSzPts val="1600"/>
              <a:buChar char="●"/>
            </a:pPr>
            <a:r>
              <a:rPr lang="en" sz="1600"/>
              <a:t>Please consider what your ward will specifically need and how you can be prepared to help your members. </a:t>
            </a:r>
            <a:endParaRPr sz="1600"/>
          </a:p>
          <a:p>
            <a:pPr marL="457200" lvl="0" indent="-330200" algn="l" rtl="0">
              <a:lnSpc>
                <a:spcPct val="100000"/>
              </a:lnSpc>
              <a:spcBef>
                <a:spcPts val="0"/>
              </a:spcBef>
              <a:spcAft>
                <a:spcPts val="0"/>
              </a:spcAft>
              <a:buSzPts val="1600"/>
              <a:buChar char="●"/>
            </a:pPr>
            <a:r>
              <a:rPr lang="en" sz="1600"/>
              <a:t>For key actions, think about which ward organizations will be responsible for them and can put them into actions. </a:t>
            </a:r>
            <a:endParaRPr sz="1600"/>
          </a:p>
          <a:p>
            <a:pPr marL="457200" lvl="0" indent="-330200" algn="l" rtl="0">
              <a:lnSpc>
                <a:spcPct val="100000"/>
              </a:lnSpc>
              <a:spcBef>
                <a:spcPts val="0"/>
              </a:spcBef>
              <a:spcAft>
                <a:spcPts val="0"/>
              </a:spcAft>
              <a:buSzPts val="1600"/>
              <a:buChar char="●"/>
            </a:pPr>
            <a:r>
              <a:rPr lang="en" sz="1600"/>
              <a:t>For immediate needs, account for what might be needed by the members in the first 24-48 hours of an emergency. </a:t>
            </a:r>
            <a:endParaRPr sz="1600"/>
          </a:p>
          <a:p>
            <a:pPr marL="457200" lvl="0" indent="-330200" algn="l" rtl="0">
              <a:lnSpc>
                <a:spcPct val="100000"/>
              </a:lnSpc>
              <a:spcBef>
                <a:spcPts val="0"/>
              </a:spcBef>
              <a:spcAft>
                <a:spcPts val="0"/>
              </a:spcAft>
              <a:buSzPts val="1600"/>
              <a:buChar char="●"/>
            </a:pPr>
            <a:r>
              <a:rPr lang="en" sz="1600"/>
              <a:t>For resources, think about what is available within the ward, within the stake and within your local communities.</a:t>
            </a:r>
            <a:r>
              <a:rPr lang="en" sz="1600" b="1"/>
              <a:t> </a:t>
            </a:r>
            <a:endParaRPr sz="1600" b="1"/>
          </a:p>
        </p:txBody>
      </p:sp>
      <p:sp>
        <p:nvSpPr>
          <p:cNvPr id="101" name="Google Shape;101;p6"/>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1. Snowstorms and Blizzards </a:t>
            </a:r>
            <a:endParaRPr sz="2400" b="1"/>
          </a:p>
        </p:txBody>
      </p:sp>
      <p:sp>
        <p:nvSpPr>
          <p:cNvPr id="107" name="Google Shape;107;p7"/>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cxnSp>
        <p:nvCxnSpPr>
          <p:cNvPr id="108" name="Google Shape;108;p7"/>
          <p:cNvCxnSpPr/>
          <p:nvPr/>
        </p:nvCxnSpPr>
        <p:spPr>
          <a:xfrm>
            <a:off x="-271575" y="1143925"/>
            <a:ext cx="0" cy="3546900"/>
          </a:xfrm>
          <a:prstGeom prst="straightConnector1">
            <a:avLst/>
          </a:prstGeom>
          <a:noFill/>
          <a:ln w="9525" cap="flat" cmpd="sng">
            <a:solidFill>
              <a:schemeClr val="dk2"/>
            </a:solidFill>
            <a:prstDash val="solid"/>
            <a:round/>
            <a:headEnd type="none" w="sm" len="sm"/>
            <a:tailEnd type="none" w="sm" len="sm"/>
          </a:ln>
        </p:spPr>
      </p:cxnSp>
      <p:sp>
        <p:nvSpPr>
          <p:cNvPr id="109" name="Google Shape;109;p7"/>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10" name="Google Shape;110;p7"/>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11" name="Google Shape;111;p7"/>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12" name="Google Shape;112;p7"/>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13" name="Google Shape;113;p7"/>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14" name="Google Shape;114;p7"/>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15" name="Google Shape;115;p7"/>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16" name="Google Shape;116;p7"/>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p:txBody>
      </p:sp>
      <p:sp>
        <p:nvSpPr>
          <p:cNvPr id="117" name="Google Shape;117;p7"/>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2. Wind/Rain Storm including Tornado</a:t>
            </a:r>
            <a:endParaRPr sz="2400" b="1"/>
          </a:p>
        </p:txBody>
      </p:sp>
      <p:sp>
        <p:nvSpPr>
          <p:cNvPr id="123" name="Google Shape;123;p8"/>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24" name="Google Shape;124;p8"/>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25" name="Google Shape;125;p8"/>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26" name="Google Shape;126;p8"/>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27" name="Google Shape;127;p8"/>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28" name="Google Shape;128;p8"/>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29" name="Google Shape;129;p8"/>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130" name="Google Shape;130;p8"/>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31" name="Google Shape;131;p8"/>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32" name="Google Shape;132;p8"/>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3. Fire</a:t>
            </a:r>
            <a:endParaRPr sz="2400" b="1"/>
          </a:p>
        </p:txBody>
      </p:sp>
      <p:sp>
        <p:nvSpPr>
          <p:cNvPr id="138" name="Google Shape;138;p9"/>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39" name="Google Shape;139;p9"/>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40" name="Google Shape;140;p9"/>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41" name="Google Shape;141;p9"/>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42" name="Google Shape;142;p9"/>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43" name="Google Shape;143;p9"/>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44" name="Google Shape;144;p9"/>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145" name="Google Shape;145;p9"/>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46" name="Google Shape;146;p9"/>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47" name="Google Shape;147;p9"/>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a:t>4. Flooding</a:t>
            </a:r>
            <a:endParaRPr sz="2400" b="1"/>
          </a:p>
        </p:txBody>
      </p:sp>
      <p:sp>
        <p:nvSpPr>
          <p:cNvPr id="153" name="Google Shape;153;p10"/>
          <p:cNvSpPr txBox="1">
            <a:spLocks noGrp="1"/>
          </p:cNvSpPr>
          <p:nvPr>
            <p:ph type="body" idx="1"/>
          </p:nvPr>
        </p:nvSpPr>
        <p:spPr>
          <a:xfrm>
            <a:off x="311700" y="1254555"/>
            <a:ext cx="21324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Key actions:</a:t>
            </a:r>
            <a:endParaRPr sz="1000">
              <a:solidFill>
                <a:srgbClr val="FFFFFF"/>
              </a:solidFill>
            </a:endParaRPr>
          </a:p>
        </p:txBody>
      </p:sp>
      <p:sp>
        <p:nvSpPr>
          <p:cNvPr id="154" name="Google Shape;154;p10"/>
          <p:cNvSpPr txBox="1">
            <a:spLocks noGrp="1"/>
          </p:cNvSpPr>
          <p:nvPr>
            <p:ph type="body" idx="1"/>
          </p:nvPr>
        </p:nvSpPr>
        <p:spPr>
          <a:xfrm>
            <a:off x="2522238" y="1254555"/>
            <a:ext cx="36141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Immediate needs:</a:t>
            </a:r>
            <a:endParaRPr sz="1000">
              <a:solidFill>
                <a:srgbClr val="FFFFFF"/>
              </a:solidFill>
            </a:endParaRPr>
          </a:p>
        </p:txBody>
      </p:sp>
      <p:sp>
        <p:nvSpPr>
          <p:cNvPr id="155" name="Google Shape;155;p10"/>
          <p:cNvSpPr txBox="1">
            <a:spLocks noGrp="1"/>
          </p:cNvSpPr>
          <p:nvPr>
            <p:ph type="body" idx="1"/>
          </p:nvPr>
        </p:nvSpPr>
        <p:spPr>
          <a:xfrm>
            <a:off x="6214500" y="1254555"/>
            <a:ext cx="2617800" cy="281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SzPts val="1800"/>
              <a:buNone/>
            </a:pPr>
            <a:r>
              <a:rPr lang="en" sz="1000" b="1">
                <a:solidFill>
                  <a:srgbClr val="FFFFFF"/>
                </a:solidFill>
              </a:rPr>
              <a:t>Resources:</a:t>
            </a:r>
            <a:endParaRPr sz="1000">
              <a:solidFill>
                <a:srgbClr val="FFFFFF"/>
              </a:solidFill>
            </a:endParaRPr>
          </a:p>
        </p:txBody>
      </p:sp>
      <p:cxnSp>
        <p:nvCxnSpPr>
          <p:cNvPr id="156" name="Google Shape;156;p10"/>
          <p:cNvCxnSpPr/>
          <p:nvPr/>
        </p:nvCxnSpPr>
        <p:spPr>
          <a:xfrm>
            <a:off x="311700"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57" name="Google Shape;157;p10"/>
          <p:cNvCxnSpPr/>
          <p:nvPr/>
        </p:nvCxnSpPr>
        <p:spPr>
          <a:xfrm>
            <a:off x="2530205" y="1254550"/>
            <a:ext cx="0" cy="3546900"/>
          </a:xfrm>
          <a:prstGeom prst="straightConnector1">
            <a:avLst/>
          </a:prstGeom>
          <a:noFill/>
          <a:ln w="9525" cap="flat" cmpd="sng">
            <a:solidFill>
              <a:schemeClr val="dk2"/>
            </a:solidFill>
            <a:prstDash val="solid"/>
            <a:round/>
            <a:headEnd type="none" w="sm" len="sm"/>
            <a:tailEnd type="none" w="sm" len="sm"/>
          </a:ln>
        </p:spPr>
      </p:cxnSp>
      <p:cxnSp>
        <p:nvCxnSpPr>
          <p:cNvPr id="158" name="Google Shape;158;p10"/>
          <p:cNvCxnSpPr/>
          <p:nvPr/>
        </p:nvCxnSpPr>
        <p:spPr>
          <a:xfrm>
            <a:off x="6214500" y="1254550"/>
            <a:ext cx="0" cy="3546900"/>
          </a:xfrm>
          <a:prstGeom prst="straightConnector1">
            <a:avLst/>
          </a:prstGeom>
          <a:noFill/>
          <a:ln w="9525" cap="flat" cmpd="sng">
            <a:solidFill>
              <a:schemeClr val="dk2"/>
            </a:solidFill>
            <a:prstDash val="solid"/>
            <a:round/>
            <a:headEnd type="none" w="sm" len="sm"/>
            <a:tailEnd type="none" w="sm" len="sm"/>
          </a:ln>
        </p:spPr>
      </p:cxnSp>
      <p:sp>
        <p:nvSpPr>
          <p:cNvPr id="159" name="Google Shape;159;p10"/>
          <p:cNvSpPr txBox="1"/>
          <p:nvPr/>
        </p:nvSpPr>
        <p:spPr>
          <a:xfrm>
            <a:off x="311700" y="231725"/>
            <a:ext cx="8520600" cy="213300"/>
          </a:xfrm>
          <a:prstGeom prst="rect">
            <a:avLst/>
          </a:prstGeom>
          <a:solidFill>
            <a:schemeClr val="dk2"/>
          </a:solidFill>
          <a:ln>
            <a:noFill/>
          </a:ln>
        </p:spPr>
        <p:txBody>
          <a:bodyPr spcFirstLastPara="1" wrap="square" lIns="91425" tIns="0" rIns="0" bIns="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1" i="0" u="none" strike="noStrike" cap="none">
                <a:solidFill>
                  <a:srgbClr val="FFFFFF"/>
                </a:solidFill>
                <a:latin typeface="Proxima Nova"/>
                <a:ea typeface="Proxima Nova"/>
                <a:cs typeface="Proxima Nova"/>
                <a:sym typeface="Proxima Nova"/>
              </a:rPr>
              <a:t>SECTION 1 : EMERGENCY RESPONSE PLANS</a:t>
            </a:r>
            <a:endParaRPr sz="1100" b="1" i="0" u="none" strike="noStrike" cap="none">
              <a:solidFill>
                <a:srgbClr val="FFFFFF"/>
              </a:solidFill>
              <a:latin typeface="Proxima Nova"/>
              <a:ea typeface="Proxima Nova"/>
              <a:cs typeface="Proxima Nova"/>
              <a:sym typeface="Proxima Nova"/>
            </a:endParaRPr>
          </a:p>
        </p:txBody>
      </p:sp>
      <p:sp>
        <p:nvSpPr>
          <p:cNvPr id="160" name="Google Shape;160;p10"/>
          <p:cNvSpPr txBox="1"/>
          <p:nvPr/>
        </p:nvSpPr>
        <p:spPr>
          <a:xfrm>
            <a:off x="433375" y="1635755"/>
            <a:ext cx="2010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Proxima Nova"/>
                <a:ea typeface="Proxima Nova"/>
                <a:cs typeface="Proxima Nova"/>
                <a:sym typeface="Proxima Nova"/>
              </a:rPr>
              <a:t>What needs to happen in the first 24-48 hours?</a:t>
            </a:r>
            <a:endParaRPr sz="1000" b="0" i="0" u="none" strike="noStrike" cap="none">
              <a:solidFill>
                <a:srgbClr val="000000"/>
              </a:solidFill>
              <a:latin typeface="Proxima Nova"/>
              <a:ea typeface="Proxima Nova"/>
              <a:cs typeface="Proxima Nova"/>
              <a:sym typeface="Proxima Nova"/>
            </a:endParaRPr>
          </a:p>
        </p:txBody>
      </p:sp>
      <p:sp>
        <p:nvSpPr>
          <p:cNvPr id="161" name="Google Shape;161;p10"/>
          <p:cNvSpPr txBox="1"/>
          <p:nvPr/>
        </p:nvSpPr>
        <p:spPr>
          <a:xfrm>
            <a:off x="2637900" y="1635755"/>
            <a:ext cx="34986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critical needs will the ward members have in this emergency?</a:t>
            </a:r>
            <a:endParaRPr sz="1100" b="0" i="0" u="none" strike="noStrike" cap="none">
              <a:solidFill>
                <a:srgbClr val="000000"/>
              </a:solidFill>
              <a:latin typeface="Proxima Nova"/>
              <a:ea typeface="Proxima Nova"/>
              <a:cs typeface="Proxima Nova"/>
              <a:sym typeface="Proxima Nova"/>
            </a:endParaRPr>
          </a:p>
        </p:txBody>
      </p:sp>
      <p:sp>
        <p:nvSpPr>
          <p:cNvPr id="162" name="Google Shape;162;p10"/>
          <p:cNvSpPr txBox="1"/>
          <p:nvPr/>
        </p:nvSpPr>
        <p:spPr>
          <a:xfrm>
            <a:off x="6292500" y="1635755"/>
            <a:ext cx="2539800" cy="329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00000"/>
                </a:solidFill>
                <a:latin typeface="Proxima Nova"/>
                <a:ea typeface="Proxima Nova"/>
                <a:cs typeface="Proxima Nova"/>
                <a:sym typeface="Proxima Nova"/>
              </a:rPr>
              <a:t>What resources are available to address these needs and take key actions?</a:t>
            </a:r>
            <a:endParaRPr sz="1100" b="0" i="0" u="none" strike="noStrike" cap="none">
              <a:solidFill>
                <a:srgbClr val="000000"/>
              </a:solidFill>
              <a:latin typeface="Proxima Nova"/>
              <a:ea typeface="Proxima Nova"/>
              <a:cs typeface="Proxima Nova"/>
              <a:sym typeface="Proxima Nova"/>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Proxima Nova"/>
              <a:ea typeface="Proxima Nova"/>
              <a:cs typeface="Proxima Nova"/>
              <a:sym typeface="Proxima Nova"/>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3182</Words>
  <Application>Microsoft Office PowerPoint</Application>
  <PresentationFormat>On-screen Show (16:9)</PresentationFormat>
  <Paragraphs>368</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Noto Sans Symbols</vt:lpstr>
      <vt:lpstr>Proxima Nova</vt:lpstr>
      <vt:lpstr>Spearmint</vt:lpstr>
      <vt:lpstr>Emergency Preparedness Plan</vt:lpstr>
      <vt:lpstr>Table of Contents</vt:lpstr>
      <vt:lpstr>PowerPoint Presentation</vt:lpstr>
      <vt:lpstr>For the St. Cloud Minnesota Stake, the following disasters could directly affect the members of the stake:  </vt:lpstr>
      <vt:lpstr>Ward Instructions: Fill out the key actions, immediate needs and resources for each of the emergencies.  Please consider what your ward will specifically need and how you can be prepared to help your members.  For key actions, think about which ward organizations will be responsible for them and can put them into actions.  For immediate needs, account for what might be needed by the members in the first 24-48 hours of an emergency.  For resources, think about what is available within the ward, within the stake and within your local communities. </vt:lpstr>
      <vt:lpstr>1. Snowstorms and Blizzards </vt:lpstr>
      <vt:lpstr>2. Wind/Rain Storm including Tornado</vt:lpstr>
      <vt:lpstr>3. Fire</vt:lpstr>
      <vt:lpstr>4. Flooding</vt:lpstr>
      <vt:lpstr>5. Civil Unrest</vt:lpstr>
      <vt:lpstr>6. Nuclear Emergency (Monticello Power Plant) </vt:lpstr>
      <vt:lpstr>7. Other (such as loss of power, natural gas, etc.)</vt:lpstr>
      <vt:lpstr>PowerPoint Presentation</vt:lpstr>
      <vt:lpstr>Stake Instructions: The St. Cloud Stake is a valuable resources during and after an emergency. Members of the stake presidency, stake council and stake organizations are available to aid in emergency situations. This section will provide contact information for key stake roles related to emergency preparedness.    Reporting: During an emergency, the stake presidency receives reports from bishops/branch presidents and/or elders Quorum Presidents and Relief Society Presidents on the condition of Church members, the missionaries, and Church property.   The stake presidency then reports to a member of the Presidency of the Seventy or the Area Presidency.   Resource allocation: During an emergency, the stake counsel make the services of the Church available to civil authorities. Church leaders also take independent action in behalf of Church members as needed.   With approval from a member of the Presidency of the Seventy or the Area Presidency, church buildings may be used as shelters, first-aid stations, feeding locations, and recreation centers during emergencies. Stake and ward council members ensure that those using the buildings observe Church standards of conduct, including the Word of Wisdom, while they are in the buildings.   Communications: During an emergency, the stake president oversees public information that is released locally by the Church.  The stake president reviews and approves all news releases given by the spokesperson. He also gives proper recognition to civil authorities and relief agencies. </vt:lpstr>
      <vt:lpstr> Units and the Stake should promote individual preparedness.   Most emergencies occur in the home.   Immediate emergency response starts with the family (seconds), followed by emergency responders such as fire, paramedics, or police (minutes).  Then neighbors and the ward/branch follow with support (minutes to hours).   The stake response will take more time.    During emergencies, wards/branches activate their emergency plans.   The bishop/branch president or elder quorum president reports to the stake presidency the condition of the unit’s members, missionaries and church building.   The unit leaders request any needed assistance.  This may be equipment, supplies, number of volunteers needed and locations.  In disasters, the units and stake will coordinate relief efforts.   Because the St. Cloud stake is large and spread out, most disasters will be contained within a single unit or adjacent units.  Wards or Branches should assess the needs and report to the stake if there are additional needs.   The stake will muster support by reaching out to unaffected units or area leaders if needed.    The units emergency plans will speed up the stakes response.   The units emergency assessment is key information for the stakes response.     </vt:lpstr>
      <vt:lpstr>PowerPoint Presentation</vt:lpstr>
      <vt:lpstr>Section 3a: EMERGENCY QUICK REFERENCE: [add ward name]</vt:lpstr>
      <vt:lpstr>Ward Instructions: When an emergency hits it will be important to have procedures in place to get help and resources to members of the ward. A clear communication chain will help to check on and account for your ward members. Having a clearly understood communication procedure will help with minimizing confusion and losing track of members in an emergency.  In the following section, include: General emergency procedures How and when any emergency protocols/plans are enacted Key leaders in those decisions Ward emergency coordinator contact info Communication chain The Elders Quorum presidency and the Relief Society presidency should be at the top of the chain Consider how to utilize ward Ministering assignments for contacting ward members  Plan for updating ward contact info annually (i.e. for example during annually tithing settlements) List of assignments Who is in charge or which protocols/procedures Consider back ups for essential assignments (in case the first person is unavailable or directly effected by the emergency)</vt:lpstr>
      <vt:lpstr>General Emergency Procedures</vt:lpstr>
      <vt:lpstr>Communication Chain</vt:lpstr>
      <vt:lpstr>List of Assignments</vt:lpstr>
      <vt:lpstr>PowerPoint Presentation</vt:lpstr>
      <vt:lpstr>Special Needs</vt:lpstr>
      <vt:lpstr>PowerPoint Presentation</vt:lpstr>
      <vt:lpstr>Special Equipment</vt:lpstr>
      <vt:lpstr>PowerPoint Presentation</vt:lpstr>
      <vt:lpstr>Emergency Planning Guidelines</vt:lpstr>
      <vt:lpstr>Preparing Your Home for Emergencies</vt:lpstr>
      <vt:lpstr>Preparing Your Home for Emergencies</vt:lpstr>
      <vt:lpstr>Preparing an Emergency Kit</vt:lpstr>
      <vt:lpstr>Disaster and Disruption Assessment Activity</vt:lpstr>
      <vt:lpstr>Planning for Disruptions Activity</vt:lpstr>
      <vt:lpstr>Communication Plan Activity</vt:lpstr>
      <vt:lpstr>Gathering Plan Activity</vt:lpstr>
      <vt:lpstr>Preparing for an Emergency Checklist</vt:lpstr>
      <vt:lpstr>Preparing for an Emergency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 Plan</dc:title>
  <dc:creator>Kevin Youngquist</dc:creator>
  <cp:lastModifiedBy>Prigmore, Scott S.</cp:lastModifiedBy>
  <cp:revision>5</cp:revision>
  <dcterms:modified xsi:type="dcterms:W3CDTF">2023-09-03T17:28:56Z</dcterms:modified>
</cp:coreProperties>
</file>